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8"/>
  </p:notesMasterIdLst>
  <p:sldIdLst>
    <p:sldId id="281" r:id="rId2"/>
    <p:sldId id="283" r:id="rId3"/>
    <p:sldId id="284" r:id="rId4"/>
    <p:sldId id="308" r:id="rId5"/>
    <p:sldId id="304" r:id="rId6"/>
    <p:sldId id="298" r:id="rId7"/>
    <p:sldId id="299" r:id="rId8"/>
    <p:sldId id="301" r:id="rId9"/>
    <p:sldId id="302" r:id="rId10"/>
    <p:sldId id="286" r:id="rId11"/>
    <p:sldId id="300" r:id="rId12"/>
    <p:sldId id="290" r:id="rId13"/>
    <p:sldId id="287" r:id="rId14"/>
    <p:sldId id="291" r:id="rId15"/>
    <p:sldId id="273" r:id="rId16"/>
    <p:sldId id="277" r:id="rId17"/>
    <p:sldId id="267" r:id="rId18"/>
    <p:sldId id="303" r:id="rId19"/>
    <p:sldId id="279" r:id="rId20"/>
    <p:sldId id="294" r:id="rId21"/>
    <p:sldId id="295" r:id="rId22"/>
    <p:sldId id="292" r:id="rId23"/>
    <p:sldId id="293" r:id="rId24"/>
    <p:sldId id="272" r:id="rId25"/>
    <p:sldId id="257" r:id="rId26"/>
    <p:sldId id="306"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DC3AAC"/>
    <a:srgbClr val="781EA3"/>
    <a:srgbClr val="438E1B"/>
    <a:srgbClr val="C0211B"/>
    <a:srgbClr val="FF00FF"/>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0" autoAdjust="0"/>
    <p:restoredTop sz="83697" autoAdjust="0"/>
  </p:normalViewPr>
  <p:slideViewPr>
    <p:cSldViewPr>
      <p:cViewPr varScale="1">
        <p:scale>
          <a:sx n="91" d="100"/>
          <a:sy n="91" d="100"/>
        </p:scale>
        <p:origin x="-121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649484536082744"/>
          <c:y val="5.1020408163265286E-2"/>
          <c:w val="0.44158075601374686"/>
          <c:h val="0.74489795918368173"/>
        </c:manualLayout>
      </c:layout>
      <c:barChart>
        <c:barDir val="bar"/>
        <c:grouping val="clustered"/>
        <c:varyColors val="0"/>
        <c:ser>
          <c:idx val="0"/>
          <c:order val="0"/>
          <c:tx>
            <c:strRef>
              <c:f>Sheet1!$B$1</c:f>
              <c:strCache>
                <c:ptCount val="1"/>
                <c:pt idx="0">
                  <c:v>Cheated on</c:v>
                </c:pt>
              </c:strCache>
            </c:strRef>
          </c:tx>
          <c:spPr>
            <a:solidFill>
              <a:srgbClr val="F20884"/>
            </a:solidFill>
            <a:ln w="12891">
              <a:solidFill>
                <a:srgbClr val="000000"/>
              </a:solidFill>
              <a:prstDash val="solid"/>
            </a:ln>
          </c:spPr>
          <c:invertIfNegative val="0"/>
          <c:cat>
            <c:strRef>
              <c:f>Sheet1!$A$2:$A$3</c:f>
              <c:strCache>
                <c:ptCount val="2"/>
                <c:pt idx="0">
                  <c:v>Females</c:v>
                </c:pt>
                <c:pt idx="1">
                  <c:v>Males</c:v>
                </c:pt>
              </c:strCache>
            </c:strRef>
          </c:cat>
          <c:val>
            <c:numRef>
              <c:f>Sheet1!$B$2:$B$3</c:f>
              <c:numCache>
                <c:formatCode>0%</c:formatCode>
                <c:ptCount val="2"/>
                <c:pt idx="0">
                  <c:v>0.62</c:v>
                </c:pt>
                <c:pt idx="1">
                  <c:v>0.56999999999999995</c:v>
                </c:pt>
              </c:numCache>
            </c:numRef>
          </c:val>
        </c:ser>
        <c:ser>
          <c:idx val="1"/>
          <c:order val="1"/>
          <c:tx>
            <c:strRef>
              <c:f>Sheet1!$C$1</c:f>
              <c:strCache>
                <c:ptCount val="1"/>
                <c:pt idx="0">
                  <c:v>Cheated</c:v>
                </c:pt>
              </c:strCache>
            </c:strRef>
          </c:tx>
          <c:spPr>
            <a:solidFill>
              <a:srgbClr val="1FB714"/>
            </a:solidFill>
            <a:ln w="12891">
              <a:solidFill>
                <a:srgbClr val="000000"/>
              </a:solidFill>
              <a:prstDash val="solid"/>
            </a:ln>
          </c:spPr>
          <c:invertIfNegative val="0"/>
          <c:cat>
            <c:strRef>
              <c:f>Sheet1!$A$2:$A$3</c:f>
              <c:strCache>
                <c:ptCount val="2"/>
                <c:pt idx="0">
                  <c:v>Females</c:v>
                </c:pt>
                <c:pt idx="1">
                  <c:v>Males</c:v>
                </c:pt>
              </c:strCache>
            </c:strRef>
          </c:cat>
          <c:val>
            <c:numRef>
              <c:f>Sheet1!$C$2:$C$3</c:f>
              <c:numCache>
                <c:formatCode>0%</c:formatCode>
                <c:ptCount val="2"/>
                <c:pt idx="0">
                  <c:v>0.59</c:v>
                </c:pt>
                <c:pt idx="1">
                  <c:v>0.67</c:v>
                </c:pt>
              </c:numCache>
            </c:numRef>
          </c:val>
        </c:ser>
        <c:dLbls>
          <c:showLegendKey val="0"/>
          <c:showVal val="0"/>
          <c:showCatName val="0"/>
          <c:showSerName val="0"/>
          <c:showPercent val="0"/>
          <c:showBubbleSize val="0"/>
        </c:dLbls>
        <c:gapWidth val="150"/>
        <c:axId val="38512896"/>
        <c:axId val="38539264"/>
      </c:barChart>
      <c:catAx>
        <c:axId val="38512896"/>
        <c:scaling>
          <c:orientation val="minMax"/>
        </c:scaling>
        <c:delete val="0"/>
        <c:axPos val="l"/>
        <c:numFmt formatCode="General" sourceLinked="1"/>
        <c:majorTickMark val="out"/>
        <c:minorTickMark val="none"/>
        <c:tickLblPos val="nextTo"/>
        <c:txPr>
          <a:bodyPr rot="0" vert="horz"/>
          <a:lstStyle/>
          <a:p>
            <a:pPr>
              <a:defRPr sz="1797" b="0" i="0" u="none" strike="noStrike" baseline="0">
                <a:solidFill>
                  <a:srgbClr val="000000"/>
                </a:solidFill>
                <a:latin typeface="Arial"/>
                <a:ea typeface="Arial"/>
                <a:cs typeface="Arial"/>
              </a:defRPr>
            </a:pPr>
            <a:endParaRPr lang="en-US"/>
          </a:p>
        </c:txPr>
        <c:crossAx val="38539264"/>
        <c:crosses val="autoZero"/>
        <c:auto val="1"/>
        <c:lblAlgn val="ctr"/>
        <c:lblOffset val="100"/>
        <c:noMultiLvlLbl val="0"/>
      </c:catAx>
      <c:valAx>
        <c:axId val="38539264"/>
        <c:scaling>
          <c:orientation val="minMax"/>
        </c:scaling>
        <c:delete val="0"/>
        <c:axPos val="b"/>
        <c:majorGridlines>
          <c:spPr>
            <a:effectLst>
              <a:outerShdw blurRad="50800" dist="50800" dir="5400000" algn="ctr" rotWithShape="0">
                <a:schemeClr val="bg1"/>
              </a:outerShdw>
            </a:effectLst>
          </c:spPr>
        </c:majorGridlines>
        <c:numFmt formatCode="0%" sourceLinked="1"/>
        <c:majorTickMark val="out"/>
        <c:minorTickMark val="none"/>
        <c:tickLblPos val="nextTo"/>
        <c:txPr>
          <a:bodyPr rot="0" vert="horz"/>
          <a:lstStyle/>
          <a:p>
            <a:pPr>
              <a:defRPr sz="1797" b="0" i="0" u="none" strike="noStrike" baseline="0">
                <a:solidFill>
                  <a:srgbClr val="000000"/>
                </a:solidFill>
                <a:latin typeface="Arial"/>
                <a:ea typeface="Arial"/>
                <a:cs typeface="Arial"/>
              </a:defRPr>
            </a:pPr>
            <a:endParaRPr lang="en-US"/>
          </a:p>
        </c:txPr>
        <c:crossAx val="38512896"/>
        <c:crosses val="autoZero"/>
        <c:crossBetween val="between"/>
      </c:valAx>
      <c:spPr>
        <a:noFill/>
        <a:ln w="25360">
          <a:noFill/>
        </a:ln>
      </c:spPr>
    </c:plotArea>
    <c:legend>
      <c:legendPos val="r"/>
      <c:layout>
        <c:manualLayout>
          <c:xMode val="edge"/>
          <c:yMode val="edge"/>
          <c:x val="0.71636952998379255"/>
          <c:y val="0.29337539432176657"/>
          <c:w val="0.27390599675850891"/>
          <c:h val="0.23974763406940064"/>
        </c:manualLayout>
      </c:layout>
      <c:overlay val="0"/>
      <c:spPr>
        <a:solidFill>
          <a:srgbClr val="FFFFFF"/>
        </a:solidFill>
        <a:ln w="25778">
          <a:noFill/>
        </a:ln>
      </c:spPr>
      <c:txPr>
        <a:bodyPr/>
        <a:lstStyle/>
        <a:p>
          <a:pPr>
            <a:defRPr sz="1674"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797"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00CE660-1B1A-484E-BAFC-25ABFA0660BB}" type="datetimeFigureOut">
              <a:rPr lang="en-US"/>
              <a:pPr>
                <a:defRPr/>
              </a:pPr>
              <a:t>4/23/2013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336D74E-D0DE-4B5A-A8B3-E9D0D2B4600A}" type="slidenum">
              <a:rPr lang="en-US"/>
              <a:pPr>
                <a:defRPr/>
              </a:pPr>
              <a:t>‹#›</a:t>
            </a:fld>
            <a:endParaRPr lang="en-US"/>
          </a:p>
        </p:txBody>
      </p:sp>
    </p:spTree>
    <p:extLst>
      <p:ext uri="{BB962C8B-B14F-4D97-AF65-F5344CB8AC3E}">
        <p14:creationId xmlns:p14="http://schemas.microsoft.com/office/powerpoint/2010/main" val="17179509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Welcome everybody, we’re really excited about sharing our Cheating survey and report with you. </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E0D889-2EB8-431A-95B1-4CB2E373C268}"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AVA - How many of you consider dinner at a restaurant or dirty dancing as cheating raise your hand? None…In our survey these were defined as cheating by a small but significant percent. Perhaps it depends upon who you are having dinner with and if you are eating it off their body while dirty dancing. What about emotional intimacy and or cybersex, how many of you would define either one as cheating? Once again some of our participants defined these as cheating. What about cuddling in the nude and deep kissing as opposed to a peck on the cheek? Raise your hands if you think these are cheating. BDSM, phone sex and happy ending massage are all services that you can pay for, but how many of you would define these as cheating? What about G-spot massage and or prostate massage or milking the prostate as I like to call it. You can visit a Tantra practioner and or sex surrogates to explore your G-spot or prostate, but is it cheating? And finally, sexual intercourse, oral sex and or anal sex. How many of you would define these sexual activities as cheating? Surprise Surprise, most of you would and most of our participants agreed with you.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69FBBF-3B07-4D6B-BCFA-93DC51595497}"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AVA – So these are our top cheating activities. Sexual intercourse defined as cheating by 95% of our participants, but 5% of them did not think it was cheating. Receiving oral sex, 92% thought that was cheating, Bill Clinton would say it’s not. Giving oral sex was the same percentage as receiving oral which was interesting and then Anal intercourse, only 92% said that was cheating, possibly because you can still maintain your virginity and can’t get pregnant. </a:t>
            </a:r>
          </a:p>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ED452D-3C0B-450C-B50D-ECE25B96186C}"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Leanna- So this is what our survey looked like, the pink is female and the blue is male and here you can see our top cheating activities. Truly our males were less likely to consider receiving oral sex to be cheating. Here we start seeing some dramatic differences between females and males where 89% of females consider deep kissing to be cheating where just 73% of males considered it and likewise with BDSM we see a point spread between males and females. </a:t>
            </a: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FC02E6-86D2-4BD6-8171-E93439A84072}"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Leanna – Now here we see even more dramatic differences between males and females, based upon people who have been cheated on. These are considered the most cheating sensitive. Phone sex, light kissing had 24% point spreads, other differences were cybersex and clothed cuddling with dramatic differences between males and females. While you may not have thought dirty dancing was cheating, here you can see that 42% of females who had been cheated on considered dirty dancing to be cheating as did 41% of females considered Tantric breathing or dinner in a restaurant to be cheating while the males were much less. </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F5E63C-4FB1-4F21-A549-4F014B6ED204}"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AVA – Now we have some interesting reflections on being a cheater which we would like you to guess the gender and the age of each one. (Ava reads) Raise your hand if you think this is a man, raise you hand if you think it’s a woman. Can anybody guess what age this woman is? The next reflection (Shelly reads), Raise your hand if you think this is a man, a woman, what about the age? (Leanna reads last one) who thinks this is a woman, a man and how old do you think this man is? What did we learn from this? Lots of significant findings (go to next slide)</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595BF0-668D-47D6-9645-5194753FBA64}"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Leanna - Cheaters come in all genders and ages, but men are more likely to cheat and women are more likely to be cheated on. Those under 35 were most likely to cheat for attention…Those over 35 were most likely to cheat in pursuit of sexual variety wanting something their partner at home was not giving them. Altogether, the majority of our respondents who were cheaters contended that cheating was unacceptable nonetheless, they were all engaging in it. </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53B835-81F4-44EF-9DC2-3844050B633A}"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Leanna – There were really close numbers of male and female secret lovers, but our female lovers were younger than our secret male lovers with the median age for males at 36 to 55 while for females it was 24 to 45.  </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54043B-F48D-4363-9AD8-496874188618}"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AVA- What do secret lovers feel about being secret lovers? We can see some dramatic differences between males and females in the Disappointment category as well as the Exhausting category, as for Excitement that is still the most common response, though the males are 77% while the women are a bit lower at 68%. In other areas</a:t>
            </a:r>
          </a:p>
          <a:p>
            <a:pPr eaLnBrk="1" hangingPunct="1">
              <a:spcBef>
                <a:spcPct val="0"/>
              </a:spcBef>
            </a:pPr>
            <a:r>
              <a:rPr lang="en-US" smtClean="0"/>
              <a:t>men are much more satisfied, those who are scared have pretty equal numbers, but again the females are much more troubled by this and the males more likely to call it Life Enhancing. </a:t>
            </a:r>
          </a:p>
          <a:p>
            <a:pPr eaLnBrk="1" hangingPunct="1">
              <a:spcBef>
                <a:spcPct val="0"/>
              </a:spcBef>
            </a:pPr>
            <a:r>
              <a:rPr lang="en-US" smtClean="0"/>
              <a:t/>
            </a:r>
            <a:br>
              <a:rPr lang="en-US" smtClean="0"/>
            </a:b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E1A455-4E5C-4A9A-8011-6B773839396E}" type="slidenum">
              <a:rPr lang="en-US"/>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AVA: So what we found is there are a plethora of mixed emotions from great joy to great sorrow including: the highs of excitement, surreal fantasies, eroticism to the lows of disappointment, guilt and pain. But we also found there were some people who were right in the middle who were content with having a double life, with being a secret lover and some of the words they used were, challenging, interesting, and content. I have a client who cheats, and she tells me that she gets so excited when she’s about to cheat with a new lover, but after the sex she’s always frustrated because the sex wasn’t as good as she had imagined and then she’s disappointed, feels unhappy, guilty but can’t wait to meet another lover. So it’s a see-saw of emotions.</a:t>
            </a:r>
          </a:p>
        </p:txBody>
      </p:sp>
      <p:sp>
        <p:nvSpPr>
          <p:cNvPr id="4" name="Slide Number Placeholder 3"/>
          <p:cNvSpPr>
            <a:spLocks noGrp="1"/>
          </p:cNvSpPr>
          <p:nvPr>
            <p:ph type="sldNum" sz="quarter" idx="5"/>
          </p:nvPr>
        </p:nvSpPr>
        <p:spPr/>
        <p:txBody>
          <a:bodyPr/>
          <a:lstStyle/>
          <a:p>
            <a:pPr>
              <a:defRPr/>
            </a:pPr>
            <a:fld id="{98314BE9-B233-4A1A-B593-D3D6BBD944FF}"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Leanna – Analyzing our data, one of the groups I pulled out were called, Potential Cheaters. These are people who were in committed relationships so I separated out people who were single and people who were in open relationships. The males were more likely to have cheated and the females where more likely to be cheated on. </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BBDC0A-D7AF-49EB-A86B-99315D2ED5F3}" type="slidenum">
              <a:rPr lang="en-US"/>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Leanna - designed a survey with 12 easy question and we received a high response of 98% completion rate in this voluntary survey which gave us insight in to why people seek extra relationship sex. We found differences in age and gender. There is no Cheating community unlike the Polyamory community, who love to network with each other. This took us nearly a year to get over 1000 responses. </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FA0077-E0DF-458D-B3DF-BAD1E4AFB4D6}"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Leanna: The top reasons Potential Cheaters claimed that they cheated were: Believing they can get away with it and Feeling alive again. The turquoise is Believing they can get away with it, what we are seeing here is that our young cheaters under 35 are cheating because they believe they can get away with it. Both males and females claimed that Seeking to Feel Alive Again was a reason to cheat, but males were 45% while females were 21%.</a:t>
            </a:r>
          </a:p>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1829C5-59A6-4EA2-AB22-7F6CBBF9A4D8}" type="slidenum">
              <a:rPr lang="en-US"/>
              <a:pPr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LEANNA – We also asked this group why they would cheat and found some differences in gender and age here. So cheating for better, different or more sex was much higher for males than women at 70% for men and less than 40% for women. Now in terms of ages, we’re seeing our older cheaters picking younger cheaters.</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263FF-FB56-4F0A-B68D-D5E943A6939D}" type="slidenum">
              <a:rPr lang="en-US"/>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Leanna – These people have cheated and have been cheated on. Here we’re seeing 45% of them were male and 55% of them were female. In this group there were more male combo cheaters than females in terms of who had been cheated on in numbers and these males had the highest appetites for more/better/different sex and our combo cheater males tending to be older than our combo cheating females.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158385-CBF0-4B01-B6B5-5A568192ABAB}" type="slidenum">
              <a:rPr lang="en-US"/>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LEANNA: Here I decided to compare Combo Cheaters versus Potential Cheaters. And what we’re seeing here in terms of sexless marriage or relationship, is that combo males are more robust in their reason s for cheating. They are more likely to pick the sexless marriage as a reason for cheating, where the Potential males in less numbers, and Combo males are also likely to pick the partner unable to have sex for medical reasons as a reason to cheat and the Potential males were lesser in those categories. When we compared the Combo females with the Potential females, they are very similar. There’s little difference in whether a woman has cheated or not in terms of her justifications for cheating. </a:t>
            </a:r>
          </a:p>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062093-8415-433A-BD54-5CAD4846D65C}" type="slidenum">
              <a:rPr lang="en-US"/>
              <a:pPr fontAlgn="base">
                <a:spcBef>
                  <a:spcPct val="0"/>
                </a:spcBef>
                <a:spcAft>
                  <a:spcPct val="0"/>
                </a:spcAft>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AVA – Here we looked at why or when cheating would be acceptable. The most common choice was that there were NO reasons. From our total survey 49% from our males and 59% for our females chose None. Our younger group ages from 18 to 23 also said that cheating was unacceptable and chose None. As our respondents got older there were more and more reasons, between 46 and 55 who chose a sexless marriage was a good reason to cheat. So we can see there are clear differences between genders and ages in terms of why people think cheating would or would not be acceptable. </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D01D42-45B1-4F56-85F5-ECA52305E2F9}" type="slidenum">
              <a:rPr lang="en-US"/>
              <a:pPr fontAlgn="base">
                <a:spcBef>
                  <a:spcPct val="0"/>
                </a:spcBef>
                <a:spcAft>
                  <a:spcPct val="0"/>
                </a:spcAft>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Leanna: Basically when we started looking at all the different ages, the conclusions that we draw is: Males, Boomers and Gen Y find the most satisfaction with cheating. They are definitely in the attachment phase of their relationships so they are seeking excitement and to feel alive again. Now our Gen Y people are finding satisfaction in cheating because their parents are Boomers and maybe they have taken on some of the same values as their parents. Our Gen X respondents had higher levels of discomfort with cheating, these are people who come from a more conservative generation. They easily found jobs after college, raising young families. They have different values. Older men are cheating for excitement with younger women. Younger women are cheating with older men for attention. They are each drawn to each other for different reasons. </a:t>
            </a:r>
          </a:p>
          <a:p>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E75E5C-B188-40E2-B359-6AD056D371E0}" type="slidenum">
              <a:rPr lang="en-US"/>
              <a:pPr fontAlgn="base">
                <a:spcBef>
                  <a:spcPct val="0"/>
                </a:spcBef>
                <a:spcAft>
                  <a:spcPct val="0"/>
                </a:spcAft>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AVA: We were able to draw gender conclusions with some dramatic differences between how males define cheating and the reasons males cheat versus female definitions and reasons for cheating. Men are more likely to define cheating as when there is genital contact whereas females consider emotional connections such as having dinner to be cheating as well. </a:t>
            </a:r>
          </a:p>
          <a:p>
            <a:r>
              <a:rPr lang="en-US" smtClean="0"/>
              <a:t>Males are cheating for excitement, females are more likely to cheat for attention. </a:t>
            </a:r>
          </a:p>
          <a:p>
            <a:r>
              <a:rPr lang="en-US" smtClean="0"/>
              <a:t>Males cheat to live out their fantasies. In fact a lot of men would rather live out their sexual fantasies with a stranger than their spouse because they don’t fear the same kind of judgment, rejection or even ridicule from someone who doesn’t know them so well. Female secret lovers find less satisfaction from cheating, even if they live out their fantasies.</a:t>
            </a:r>
          </a:p>
          <a:p>
            <a:r>
              <a:rPr lang="en-US" smtClean="0"/>
              <a:t>Men believe they can get away with it, that might be one reason they are not as discreet as they should be and females are more likely to consider cheating to be wrong so perhaps they analyze it more and then feel more guilty.  </a:t>
            </a:r>
          </a:p>
          <a:p>
            <a:r>
              <a:rPr lang="en-US" smtClean="0"/>
              <a:t>Cheating is on the rise, maybe Viagra and Estrogen replacement has contributed, the web certainly makes cheating easy and we are bombarded with politicians, sports figures, and celebrities cheating in the media.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Leanna -The first indicator of non-monogamy is Sexual Dimorphism, briefly what that means is differences in size and shape between the male and the female. An example here the gorilla where the male is twice the size of the female. Our males are not twice the size of females, but on average they are larger. The next indicator of non-monogamy is testicle size. Now here’s a handsome chimp with pretty excessive balls. The reason a chimp has such large testicles is so that he can engage in sperm competition. Human males have relatively large testicles, not as large as the chimp, but large enough to engage in sperm competition. Sperm competition is where there’s sperm from the ejaculates of multiple males who are competiting to fertilize an egg. In fact the ejaculate of any male contains 3 different kinds of sperm; blockers, egg penetrators and fighters. Humans and many mammals engage in sperm competition so this is another indicator of non-mongamous species. </a:t>
            </a:r>
          </a:p>
          <a:p>
            <a:endParaRPr lang="en-US" smtClean="0"/>
          </a:p>
        </p:txBody>
      </p:sp>
      <p:sp>
        <p:nvSpPr>
          <p:cNvPr id="4" name="Slide Number Placeholder 3"/>
          <p:cNvSpPr>
            <a:spLocks noGrp="1"/>
          </p:cNvSpPr>
          <p:nvPr>
            <p:ph type="sldNum" sz="quarter" idx="5"/>
          </p:nvPr>
        </p:nvSpPr>
        <p:spPr/>
        <p:txBody>
          <a:bodyPr/>
          <a:lstStyle/>
          <a:p>
            <a:pPr>
              <a:defRPr/>
            </a:pPr>
            <a:fld id="{C426BE4B-C71E-4A41-95B6-CA1F8AB4A72C}"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Leanna – Another area that is important in understanding cheating, is understanding the chemistry of Romantic Love. There are 3 phases of Love beginning with Lust, which is largely driven by Testosterone, the sexual hormone. The next phase is the Attraction phase where we experience high levels of dopamine, norepinephrine and intense focus on each other. This is also known as the “Love Sick” phase. The final phase of Romantic Love is the Attachment phase and as you can see in this picture, they get cuddly as they experience high levels of serotonin and oxytocin, so they feel safe in their commitment and to each other. In this phase, they may be vulnerable to engage in cheating to kick up the feelings of lust that have dissipated, or kick up dopamine love-sick phase again because their brains maybe hungry for these powerful feelings that are no longer there. </a:t>
            </a:r>
          </a:p>
        </p:txBody>
      </p:sp>
      <p:sp>
        <p:nvSpPr>
          <p:cNvPr id="4" name="Slide Number Placeholder 3"/>
          <p:cNvSpPr>
            <a:spLocks noGrp="1"/>
          </p:cNvSpPr>
          <p:nvPr>
            <p:ph type="sldNum" sz="quarter" idx="5"/>
          </p:nvPr>
        </p:nvSpPr>
        <p:spPr/>
        <p:txBody>
          <a:bodyPr/>
          <a:lstStyle/>
          <a:p>
            <a:pPr>
              <a:defRPr/>
            </a:pPr>
            <a:fld id="{D2DCE770-60AA-4236-985D-5D9E94C36AF1}"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Ava – The exploitation of celebrities cheating in the media has captured the publics imagination. And what we find is a cheating pattern that correlates to the 3 phases of Love so that cheaters like Tiger Woods and Jesse James who were both in the Attractive phase of their marriages, were easily tempted to cheat by numerous women. The impact on the general public leads to a lot of confusion about why people cheat, most don’t understand the theory that we are not monogamous by nature or that we are flooded by hormones that make us vulnerable to cheating. So they are quick to judge celebrities and make themselves feel inadequate by saying things like: If Sandra Bullock can’t keep her man faithful, how can I? or How could Tiger screw around when he has such a beautiful young sexy wife. We know that it has nothing to do with how good we look, how famous or successful we are, but how we much we need to have our basic sexual and emotional needs met.  </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935FA18F-8981-4BB5-A6EA-2DC07987DE9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Leanna – One of the first major cheaters to get caught by the media was Gary Hart back in 1988 when he was running for President, he taunted the media about following him with his then girlfriend Donna Rice and they did. The next big expose was Bill Clinton, which started way before he and Monica Lewinsky were discovered in the White House. He became very repentant and claimed that he would bring Reverend Jesse Jackson to help him, but interestingly at that time, Jesse Jackson was fathering an out of wedlock child, but he never pulled the same attention as a cheater that Bill Clinton did because Jesse Jackson always owned up to the child, paid child support, his wife knew about his lover, so he diffused a lot of the publicity himself.  Now there have been a lot of other men who have been accused of cheating in the media including, Senator Larry Craig who is gay cheater, David Letterman who was blackmailed for cheating, but ultimately announced that he cheated with his staff live on his show, Jesse James married to Sandra Bullock who is in the process of divorcing him for cheating, Elliot Spitzer former Governor of New York who stepped down for cheating, Kobe Bryant cheated and continued to play basketball better than ever. Now the last 2 cheaters have gained the most media attention, first John Edwards denied cheating, then he denied fathering a child,  then Tiger Woods also tried to deny his cheating so the media had a heyday uncovering all of his mistresses. </a:t>
            </a:r>
          </a:p>
          <a:p>
            <a:endParaRPr lang="en-US" smtClean="0"/>
          </a:p>
        </p:txBody>
      </p:sp>
      <p:sp>
        <p:nvSpPr>
          <p:cNvPr id="4" name="Slide Number Placeholder 3"/>
          <p:cNvSpPr>
            <a:spLocks noGrp="1"/>
          </p:cNvSpPr>
          <p:nvPr>
            <p:ph type="sldNum" sz="quarter" idx="5"/>
          </p:nvPr>
        </p:nvSpPr>
        <p:spPr/>
        <p:txBody>
          <a:bodyPr/>
          <a:lstStyle/>
          <a:p>
            <a:pPr>
              <a:defRPr/>
            </a:pPr>
            <a:fld id="{A38D51DA-BFD0-47F4-985F-81753ECFC53C}"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Ava - Cheating has no gender barriers and women are cheating more than ever perhaps because they are becoming more economically independent and taking responsibility for their own pleasure. So who are some of the most famous women cheaters? Barbara Walters actually admitted, “I had an affair with a married black Senator” in her recent memoirs three decades after the affair with Senator Edward Brooke. Meg Ryan cheated on her husband actor Dennis Quaid with actor Russell Crowe while filming 2000’s Proof of Life because she caught her husband of 10 years cheating first. The media caught married Singer Leann Rimes and married actor Eddie Cibrian cheating in a restaurant as they were locking lips. And finally, billionaire owners of the Dodgers Frank and Jamie McCourt cheated on each other with their team employees.  Now they’re battling it out in the most expensive divorce in California history estimated at 19 million dollars. Many of these women are Combo Cheaters, who have both cheated and been cheated on. We’ll get into more detail on Combo Cheaters later on in our survey.</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7942BA8A-07A2-495E-9C3D-32BA4201C18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Leanna – Now I’m going to talk to you about our survey participants. As you can see we had more females responding than males. We had a really high percentage of people who participated in the Cheating Triangle. We had 61% who had been cheated on, we had 59% who had cheated on a partner and 57% who had been secret lovers so as you can see, many of our respondents had been part of all three corners of this triangle. </a:t>
            </a: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07F668-1A03-4CCC-B3A5-1C5497C18833}"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Leanna – Let’s look at the differences in the age of our male and female respondents. What we can see is that our females were younger than our males and we have the average age of females coming in at 24 to 35 age range where the average age of males is 46 to 55. We had males up to over 76 who were interested in talking about cheating. </a:t>
            </a:r>
          </a:p>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2AC34C-419A-4AFF-92A6-0772031779A7}"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5D38911C-4D8C-4ABB-8224-D463E891A5F0}" type="datetimeFigureOut">
              <a:rPr lang="en-US"/>
              <a:pPr>
                <a:defRPr/>
              </a:pPr>
              <a:t>4/23/2013</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C326F3AB-B0F6-4B80-9F61-15DDDC88D2D3}" type="slidenum">
              <a:rPr lang="en-US"/>
              <a:pPr>
                <a:defRPr/>
              </a:pPr>
              <a:t>‹#›</a:t>
            </a:fld>
            <a:endParaRPr lang="en-US"/>
          </a:p>
        </p:txBody>
      </p:sp>
    </p:spTree>
    <p:extLst>
      <p:ext uri="{BB962C8B-B14F-4D97-AF65-F5344CB8AC3E}">
        <p14:creationId xmlns:p14="http://schemas.microsoft.com/office/powerpoint/2010/main" val="2697917907"/>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0473E906-11DC-447F-9588-07C4F0D9BA68}" type="datetimeFigureOut">
              <a:rPr lang="en-US"/>
              <a:pPr>
                <a:defRPr/>
              </a:pPr>
              <a:t>4/23/2013</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24C1E2D-B0E3-4CEA-B12B-84130974365C}" type="slidenum">
              <a:rPr lang="en-US"/>
              <a:pPr>
                <a:defRPr/>
              </a:pPr>
              <a:t>‹#›</a:t>
            </a:fld>
            <a:endParaRPr lang="en-US"/>
          </a:p>
        </p:txBody>
      </p:sp>
    </p:spTree>
    <p:extLst>
      <p:ext uri="{BB962C8B-B14F-4D97-AF65-F5344CB8AC3E}">
        <p14:creationId xmlns:p14="http://schemas.microsoft.com/office/powerpoint/2010/main" val="333033307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3F45A1D3-E2ED-46BA-8324-B1898C9ED59C}" type="datetimeFigureOut">
              <a:rPr lang="en-US"/>
              <a:pPr>
                <a:defRPr/>
              </a:pPr>
              <a:t>4/23/2013</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05ECF444-786C-499F-8FD6-7384E9B2D983}" type="slidenum">
              <a:rPr lang="en-US"/>
              <a:pPr>
                <a:defRPr/>
              </a:pPr>
              <a:t>‹#›</a:t>
            </a:fld>
            <a:endParaRPr lang="en-US"/>
          </a:p>
        </p:txBody>
      </p:sp>
    </p:spTree>
    <p:extLst>
      <p:ext uri="{BB962C8B-B14F-4D97-AF65-F5344CB8AC3E}">
        <p14:creationId xmlns:p14="http://schemas.microsoft.com/office/powerpoint/2010/main" val="43557893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7E84A6A7-7A0C-430C-8FBA-B18A4BF3F342}" type="datetimeFigureOut">
              <a:rPr lang="en-US"/>
              <a:pPr>
                <a:defRPr/>
              </a:pPr>
              <a:t>4/23/2013</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8724D0F2-335D-4729-9768-3076B13A0C5C}" type="slidenum">
              <a:rPr lang="en-US"/>
              <a:pPr>
                <a:defRPr/>
              </a:pPr>
              <a:t>‹#›</a:t>
            </a:fld>
            <a:endParaRPr lang="en-US"/>
          </a:p>
        </p:txBody>
      </p:sp>
    </p:spTree>
    <p:extLst>
      <p:ext uri="{BB962C8B-B14F-4D97-AF65-F5344CB8AC3E}">
        <p14:creationId xmlns:p14="http://schemas.microsoft.com/office/powerpoint/2010/main" val="333053473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386EE9FF-7E47-4B0B-9510-5F3E1049FE7E}" type="datetimeFigureOut">
              <a:rPr lang="en-US"/>
              <a:pPr>
                <a:defRPr/>
              </a:pPr>
              <a:t>4/23/2013</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C23BA8DC-7397-4EAF-AAA5-CE8C0464E30B}" type="slidenum">
              <a:rPr lang="en-US"/>
              <a:pPr>
                <a:defRPr/>
              </a:pPr>
              <a:t>‹#›</a:t>
            </a:fld>
            <a:endParaRPr lang="en-US"/>
          </a:p>
        </p:txBody>
      </p:sp>
    </p:spTree>
    <p:extLst>
      <p:ext uri="{BB962C8B-B14F-4D97-AF65-F5344CB8AC3E}">
        <p14:creationId xmlns:p14="http://schemas.microsoft.com/office/powerpoint/2010/main" val="187564088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2C06708C-AAC6-4BED-B787-21D7E4C4332F}" type="datetimeFigureOut">
              <a:rPr lang="en-US"/>
              <a:pPr>
                <a:defRPr/>
              </a:pPr>
              <a:t>4/23/2013</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C3B98139-24E3-45CD-885E-F5B16A6E645D}" type="slidenum">
              <a:rPr lang="en-US"/>
              <a:pPr>
                <a:defRPr/>
              </a:pPr>
              <a:t>‹#›</a:t>
            </a:fld>
            <a:endParaRPr lang="en-US"/>
          </a:p>
        </p:txBody>
      </p:sp>
    </p:spTree>
    <p:extLst>
      <p:ext uri="{BB962C8B-B14F-4D97-AF65-F5344CB8AC3E}">
        <p14:creationId xmlns:p14="http://schemas.microsoft.com/office/powerpoint/2010/main" val="148910951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38FC0744-16F0-42CE-A968-50AEEE510A51}" type="datetimeFigureOut">
              <a:rPr lang="en-US"/>
              <a:pPr>
                <a:defRPr/>
              </a:pPr>
              <a:t>4/23/2013</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826868C6-621C-4863-9037-9EC288BCE36C}" type="slidenum">
              <a:rPr lang="en-US"/>
              <a:pPr>
                <a:defRPr/>
              </a:pPr>
              <a:t>‹#›</a:t>
            </a:fld>
            <a:endParaRPr lang="en-US"/>
          </a:p>
        </p:txBody>
      </p:sp>
    </p:spTree>
    <p:extLst>
      <p:ext uri="{BB962C8B-B14F-4D97-AF65-F5344CB8AC3E}">
        <p14:creationId xmlns:p14="http://schemas.microsoft.com/office/powerpoint/2010/main" val="20977126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83AB9B16-7970-49DD-9DD3-6DB915C5DE47}" type="datetimeFigureOut">
              <a:rPr lang="en-US"/>
              <a:pPr>
                <a:defRPr/>
              </a:pPr>
              <a:t>4/23/2013</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3439118-5A45-4F16-A16D-156430C86565}" type="slidenum">
              <a:rPr lang="en-US"/>
              <a:pPr>
                <a:defRPr/>
              </a:pPr>
              <a:t>‹#›</a:t>
            </a:fld>
            <a:endParaRPr lang="en-US"/>
          </a:p>
        </p:txBody>
      </p:sp>
    </p:spTree>
    <p:extLst>
      <p:ext uri="{BB962C8B-B14F-4D97-AF65-F5344CB8AC3E}">
        <p14:creationId xmlns:p14="http://schemas.microsoft.com/office/powerpoint/2010/main" val="380162930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
          <p:cNvSpPr>
            <a:spLocks noGrp="1"/>
          </p:cNvSpPr>
          <p:nvPr>
            <p:ph type="dt" sz="half" idx="10"/>
          </p:nvPr>
        </p:nvSpPr>
        <p:spPr/>
        <p:txBody>
          <a:bodyPr/>
          <a:lstStyle>
            <a:lvl1pPr>
              <a:defRPr/>
            </a:lvl1pPr>
          </a:lstStyle>
          <a:p>
            <a:pPr>
              <a:defRPr/>
            </a:pPr>
            <a:fld id="{BC3A4056-0ABA-44B6-999B-0E1195C05E24}" type="datetimeFigureOut">
              <a:rPr lang="en-US"/>
              <a:pPr>
                <a:defRPr/>
              </a:pPr>
              <a:t>4/23/2013</a:t>
            </a:fld>
            <a:endParaRPr lang="en-US"/>
          </a:p>
        </p:txBody>
      </p:sp>
      <p:sp>
        <p:nvSpPr>
          <p:cNvPr id="3" name="Footer Placeholder 27"/>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3B13BB73-7D69-4F65-9657-1AB9A0715848}" type="slidenum">
              <a:rPr lang="en-US"/>
              <a:pPr>
                <a:defRPr/>
              </a:pPr>
              <a:t>‹#›</a:t>
            </a:fld>
            <a:endParaRPr lang="en-US"/>
          </a:p>
        </p:txBody>
      </p:sp>
    </p:spTree>
    <p:extLst>
      <p:ext uri="{BB962C8B-B14F-4D97-AF65-F5344CB8AC3E}">
        <p14:creationId xmlns:p14="http://schemas.microsoft.com/office/powerpoint/2010/main" val="218454396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E04C003C-6C71-42E5-9B6C-7D8DA24B6E6F}" type="datetimeFigureOut">
              <a:rPr lang="en-US"/>
              <a:pPr>
                <a:defRPr/>
              </a:pPr>
              <a:t>4/23/2013</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559BC04-E845-4190-BB7D-AD8561AC92AA}" type="slidenum">
              <a:rPr lang="en-US"/>
              <a:pPr>
                <a:defRPr/>
              </a:pPr>
              <a:t>‹#›</a:t>
            </a:fld>
            <a:endParaRPr lang="en-US"/>
          </a:p>
        </p:txBody>
      </p:sp>
    </p:spTree>
    <p:extLst>
      <p:ext uri="{BB962C8B-B14F-4D97-AF65-F5344CB8AC3E}">
        <p14:creationId xmlns:p14="http://schemas.microsoft.com/office/powerpoint/2010/main" val="9189162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0"/>
          <p:cNvSpPr>
            <a:spLocks noGrp="1"/>
          </p:cNvSpPr>
          <p:nvPr>
            <p:ph type="dt" sz="half" idx="10"/>
          </p:nvPr>
        </p:nvSpPr>
        <p:spPr/>
        <p:txBody>
          <a:bodyPr/>
          <a:lstStyle>
            <a:lvl1pPr>
              <a:defRPr/>
            </a:lvl1pPr>
          </a:lstStyle>
          <a:p>
            <a:pPr>
              <a:defRPr/>
            </a:pPr>
            <a:fld id="{0CB3B40F-7099-4D36-9A74-4E7AC4D4B371}" type="datetimeFigureOut">
              <a:rPr lang="en-US"/>
              <a:pPr>
                <a:defRPr/>
              </a:pPr>
              <a:t>4/23/2013</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FA62475F-2163-4D81-86A5-14B5159ED648}" type="slidenum">
              <a:rPr lang="en-US"/>
              <a:pPr>
                <a:defRPr/>
              </a:pPr>
              <a:t>‹#›</a:t>
            </a:fld>
            <a:endParaRPr lang="en-US"/>
          </a:p>
        </p:txBody>
      </p:sp>
    </p:spTree>
    <p:extLst>
      <p:ext uri="{BB962C8B-B14F-4D97-AF65-F5344CB8AC3E}">
        <p14:creationId xmlns:p14="http://schemas.microsoft.com/office/powerpoint/2010/main" val="165938819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7173"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864E1249-4D7A-441A-BE11-563FCB67CB94}" type="datetimeFigureOut">
              <a:rPr lang="en-US"/>
              <a:pPr>
                <a:defRPr/>
              </a:pPr>
              <a:t>4/23/2013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52A213C6-1696-4F74-901F-B13E9C613266}"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12" r:id="rId4"/>
    <p:sldLayoutId id="2147484221" r:id="rId5"/>
    <p:sldLayoutId id="2147484213" r:id="rId6"/>
    <p:sldLayoutId id="2147484214" r:id="rId7"/>
    <p:sldLayoutId id="2147484222" r:id="rId8"/>
    <p:sldLayoutId id="2147484215" r:id="rId9"/>
    <p:sldLayoutId id="2147484216" r:id="rId10"/>
    <p:sldLayoutId id="2147484217" r:id="rId11"/>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6.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7.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40.w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1.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3.w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4038600" cy="3486149"/>
          </a:xfrm>
        </p:spPr>
        <p:txBody>
          <a:bodyPr>
            <a:noAutofit/>
          </a:bodyPr>
          <a:lstStyle/>
          <a:p>
            <a:pPr eaLnBrk="1" fontAlgn="auto" hangingPunct="1">
              <a:spcAft>
                <a:spcPts val="0"/>
              </a:spcAft>
              <a:defRPr/>
            </a:pPr>
            <a:r>
              <a:rPr lang="en-US" sz="6000" dirty="0" smtClean="0">
                <a:solidFill>
                  <a:schemeClr val="accent6">
                    <a:lumMod val="50000"/>
                  </a:schemeClr>
                </a:solidFill>
                <a:latin typeface="Sprint SF" pitchFamily="2" charset="0"/>
              </a:rPr>
              <a:t>Who </a:t>
            </a:r>
            <a:r>
              <a:rPr lang="en-US" sz="6000" dirty="0" smtClean="0">
                <a:solidFill>
                  <a:schemeClr val="accent6">
                    <a:lumMod val="50000"/>
                  </a:schemeClr>
                </a:solidFill>
                <a:latin typeface="Sprint SF" pitchFamily="2" charset="0"/>
                <a:cs typeface="Estrangelo Edessa" pitchFamily="66" charset="0"/>
              </a:rPr>
              <a:t>Cheats </a:t>
            </a:r>
            <a:r>
              <a:rPr lang="en-US" sz="6000" dirty="0" smtClean="0">
                <a:solidFill>
                  <a:schemeClr val="accent6">
                    <a:lumMod val="50000"/>
                  </a:schemeClr>
                </a:solidFill>
                <a:latin typeface="Sprint SF" pitchFamily="2" charset="0"/>
              </a:rPr>
              <a:t> </a:t>
            </a:r>
            <a:br>
              <a:rPr lang="en-US" sz="6000" dirty="0" smtClean="0">
                <a:solidFill>
                  <a:schemeClr val="accent6">
                    <a:lumMod val="50000"/>
                  </a:schemeClr>
                </a:solidFill>
                <a:latin typeface="Sprint SF" pitchFamily="2" charset="0"/>
              </a:rPr>
            </a:br>
            <a:r>
              <a:rPr lang="en-US" sz="6000" dirty="0" smtClean="0">
                <a:solidFill>
                  <a:schemeClr val="accent6">
                    <a:lumMod val="50000"/>
                  </a:schemeClr>
                </a:solidFill>
                <a:latin typeface="Sprint SF" pitchFamily="2" charset="0"/>
              </a:rPr>
              <a:t>and </a:t>
            </a:r>
            <a:br>
              <a:rPr lang="en-US" sz="6000" dirty="0" smtClean="0">
                <a:solidFill>
                  <a:schemeClr val="accent6">
                    <a:lumMod val="50000"/>
                  </a:schemeClr>
                </a:solidFill>
                <a:latin typeface="Sprint SF" pitchFamily="2" charset="0"/>
              </a:rPr>
            </a:br>
            <a:r>
              <a:rPr lang="en-US" sz="6000" dirty="0" smtClean="0">
                <a:solidFill>
                  <a:schemeClr val="accent6">
                    <a:lumMod val="50000"/>
                  </a:schemeClr>
                </a:solidFill>
                <a:latin typeface="Sprint SF" pitchFamily="2" charset="0"/>
              </a:rPr>
              <a:t>Why?</a:t>
            </a:r>
            <a:endParaRPr lang="en-US" sz="6000" dirty="0">
              <a:solidFill>
                <a:schemeClr val="accent6">
                  <a:lumMod val="50000"/>
                </a:schemeClr>
              </a:solidFill>
              <a:latin typeface="Sprint SF" pitchFamily="2" charset="0"/>
            </a:endParaRPr>
          </a:p>
        </p:txBody>
      </p:sp>
      <p:sp>
        <p:nvSpPr>
          <p:cNvPr id="13315" name="Subtitle 2"/>
          <p:cNvSpPr>
            <a:spLocks noGrp="1"/>
          </p:cNvSpPr>
          <p:nvPr>
            <p:ph type="subTitle" idx="1"/>
          </p:nvPr>
        </p:nvSpPr>
        <p:spPr>
          <a:xfrm>
            <a:off x="762000" y="5257800"/>
            <a:ext cx="6400800" cy="990600"/>
          </a:xfrm>
        </p:spPr>
        <p:txBody>
          <a:bodyPr/>
          <a:lstStyle/>
          <a:p>
            <a:pPr eaLnBrk="1" hangingPunct="1"/>
            <a:r>
              <a:rPr lang="en-US" sz="2800" smtClean="0">
                <a:solidFill>
                  <a:schemeClr val="tx1"/>
                </a:solidFill>
                <a:latin typeface="Arial Narrow" pitchFamily="34" charset="0"/>
              </a:rPr>
              <a:t>Leanna Wolfe and Ava Cadell</a:t>
            </a:r>
          </a:p>
          <a:p>
            <a:pPr eaLnBrk="1" hangingPunct="1"/>
            <a:r>
              <a:rPr lang="en-US" sz="2800" smtClean="0">
                <a:solidFill>
                  <a:schemeClr val="tx1"/>
                </a:solidFill>
                <a:latin typeface="Arial Narrow" pitchFamily="34" charset="0"/>
              </a:rPr>
              <a:t>Society for the Scientific Study of Sexuality</a:t>
            </a:r>
          </a:p>
          <a:p>
            <a:pPr eaLnBrk="1" hangingPunct="1"/>
            <a:r>
              <a:rPr lang="en-US" sz="2800" smtClean="0">
                <a:solidFill>
                  <a:schemeClr val="tx1"/>
                </a:solidFill>
                <a:latin typeface="Arial Narrow" pitchFamily="34" charset="0"/>
              </a:rPr>
              <a:t>April 10, 2010 - Palm Springs, CA</a:t>
            </a:r>
          </a:p>
        </p:txBody>
      </p:sp>
      <p:pic>
        <p:nvPicPr>
          <p:cNvPr id="13316" name="Picture 4" descr="C:\Documents and Settings\Ava Cadell\Desktop\K Drive\Loveology University\Stock Photos\MagnifyingGlassNakedWo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219200"/>
            <a:ext cx="2438400" cy="36544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295400"/>
          </a:xfrm>
        </p:spPr>
        <p:txBody>
          <a:bodyPr>
            <a:normAutofit fontScale="90000"/>
          </a:bodyPr>
          <a:lstStyle/>
          <a:p>
            <a:pPr eaLnBrk="1" fontAlgn="auto" hangingPunct="1">
              <a:spcAft>
                <a:spcPts val="0"/>
              </a:spcAft>
              <a:defRPr/>
            </a:pPr>
            <a:r>
              <a:rPr lang="en-US" dirty="0" smtClean="0"/>
              <a:t/>
            </a:r>
            <a:br>
              <a:rPr lang="en-US" dirty="0" smtClean="0"/>
            </a:br>
            <a:r>
              <a:rPr lang="en-US" dirty="0" smtClean="0">
                <a:solidFill>
                  <a:srgbClr val="FF0000"/>
                </a:solidFill>
              </a:rPr>
              <a:t> </a:t>
            </a:r>
            <a:r>
              <a:rPr lang="en-US" dirty="0" smtClean="0">
                <a:solidFill>
                  <a:schemeClr val="accent6">
                    <a:lumMod val="50000"/>
                  </a:schemeClr>
                </a:solidFill>
              </a:rPr>
              <a:t>What do you consider cheating?</a:t>
            </a:r>
            <a:r>
              <a:rPr lang="en-US" dirty="0" smtClean="0"/>
              <a:t/>
            </a:r>
            <a:br>
              <a:rPr lang="en-US" dirty="0" smtClean="0"/>
            </a:br>
            <a:endParaRPr lang="en-US" dirty="0"/>
          </a:p>
        </p:txBody>
      </p:sp>
      <p:pic>
        <p:nvPicPr>
          <p:cNvPr id="21507" name="Picture 3" descr="C:\Documents and Settings\Ava Cadell\Desktop\K Drive\Loveology University\Stock Photos\LapDance.jpg"/>
          <p:cNvPicPr>
            <a:picLocks noChangeAspect="1" noChangeArrowheads="1"/>
          </p:cNvPicPr>
          <p:nvPr/>
        </p:nvPicPr>
        <p:blipFill>
          <a:blip r:embed="rId3">
            <a:extLst>
              <a:ext uri="{28A0092B-C50C-407E-A947-70E740481C1C}">
                <a14:useLocalDpi xmlns:a14="http://schemas.microsoft.com/office/drawing/2010/main" val="0"/>
              </a:ext>
            </a:extLst>
          </a:blip>
          <a:srcRect b="31761"/>
          <a:stretch>
            <a:fillRect/>
          </a:stretch>
        </p:blipFill>
        <p:spPr bwMode="auto">
          <a:xfrm>
            <a:off x="2895600" y="1752600"/>
            <a:ext cx="3276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1295400"/>
            <a:ext cx="2895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2" pitchFamily="18" charset="2"/>
              <a:buNone/>
            </a:pPr>
            <a:r>
              <a:rPr lang="en-US" sz="3200">
                <a:solidFill>
                  <a:srgbClr val="FF8000"/>
                </a:solidFill>
              </a:rPr>
              <a:t>nude cuddling,</a:t>
            </a:r>
          </a:p>
          <a:p>
            <a:pPr algn="ctr">
              <a:buFont typeface="Wingdings 2" pitchFamily="18" charset="2"/>
              <a:buNone/>
            </a:pPr>
            <a:r>
              <a:rPr lang="en-US" sz="3200">
                <a:solidFill>
                  <a:srgbClr val="FF8000"/>
                </a:solidFill>
              </a:rPr>
              <a:t>deep kissing</a:t>
            </a:r>
          </a:p>
        </p:txBody>
      </p:sp>
      <p:sp>
        <p:nvSpPr>
          <p:cNvPr id="6" name="Rectangle 5"/>
          <p:cNvSpPr>
            <a:spLocks noChangeArrowheads="1"/>
          </p:cNvSpPr>
          <p:nvPr/>
        </p:nvSpPr>
        <p:spPr bwMode="auto">
          <a:xfrm>
            <a:off x="5181600" y="1219200"/>
            <a:ext cx="4267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rgbClr val="781EA3"/>
                </a:solidFill>
              </a:rPr>
              <a:t>emotional intimacy, </a:t>
            </a:r>
          </a:p>
          <a:p>
            <a:pPr algn="ctr"/>
            <a:r>
              <a:rPr lang="en-US" sz="3200">
                <a:solidFill>
                  <a:srgbClr val="781EA3"/>
                </a:solidFill>
              </a:rPr>
              <a:t>cybersex</a:t>
            </a:r>
          </a:p>
        </p:txBody>
      </p:sp>
      <p:sp>
        <p:nvSpPr>
          <p:cNvPr id="7" name="Rectangle 6"/>
          <p:cNvSpPr>
            <a:spLocks noChangeArrowheads="1"/>
          </p:cNvSpPr>
          <p:nvPr/>
        </p:nvSpPr>
        <p:spPr bwMode="auto">
          <a:xfrm>
            <a:off x="0" y="2743200"/>
            <a:ext cx="28194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2" pitchFamily="18" charset="2"/>
              <a:buNone/>
            </a:pPr>
            <a:r>
              <a:rPr lang="en-US" sz="3200">
                <a:solidFill>
                  <a:srgbClr val="DC3AAC"/>
                </a:solidFill>
              </a:rPr>
              <a:t>BDSM,</a:t>
            </a:r>
          </a:p>
          <a:p>
            <a:pPr algn="ctr">
              <a:buFont typeface="Wingdings 2" pitchFamily="18" charset="2"/>
              <a:buNone/>
            </a:pPr>
            <a:r>
              <a:rPr lang="en-US" sz="3200">
                <a:solidFill>
                  <a:srgbClr val="DC3AAC"/>
                </a:solidFill>
              </a:rPr>
              <a:t>phone sex, happy ending</a:t>
            </a:r>
          </a:p>
          <a:p>
            <a:pPr algn="ctr">
              <a:buFont typeface="Wingdings 2" pitchFamily="18" charset="2"/>
              <a:buNone/>
            </a:pPr>
            <a:r>
              <a:rPr lang="en-US" sz="3200">
                <a:solidFill>
                  <a:srgbClr val="DC3AAC"/>
                </a:solidFill>
              </a:rPr>
              <a:t>massage</a:t>
            </a:r>
          </a:p>
        </p:txBody>
      </p:sp>
      <p:sp>
        <p:nvSpPr>
          <p:cNvPr id="22535" name="Text Box 9"/>
          <p:cNvSpPr txBox="1">
            <a:spLocks noChangeArrowheads="1"/>
          </p:cNvSpPr>
          <p:nvPr/>
        </p:nvSpPr>
        <p:spPr bwMode="auto">
          <a:xfrm>
            <a:off x="6324600" y="3246438"/>
            <a:ext cx="2743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a:solidFill>
                  <a:srgbClr val="C0211B"/>
                </a:solidFill>
              </a:rPr>
              <a:t>dirty dancing, </a:t>
            </a:r>
          </a:p>
          <a:p>
            <a:pPr algn="ctr" eaLnBrk="1" hangingPunct="1"/>
            <a:r>
              <a:rPr lang="en-US" sz="3200">
                <a:solidFill>
                  <a:srgbClr val="C0211B"/>
                </a:solidFill>
              </a:rPr>
              <a:t>dinner at a restaurant</a:t>
            </a:r>
          </a:p>
        </p:txBody>
      </p:sp>
      <p:sp>
        <p:nvSpPr>
          <p:cNvPr id="22536" name="Text Box 11"/>
          <p:cNvSpPr txBox="1">
            <a:spLocks noChangeArrowheads="1"/>
          </p:cNvSpPr>
          <p:nvPr/>
        </p:nvSpPr>
        <p:spPr bwMode="auto">
          <a:xfrm>
            <a:off x="152400" y="5257800"/>
            <a:ext cx="4724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rgbClr val="001BD4"/>
                </a:solidFill>
              </a:rPr>
              <a:t>sexual intercourse,  </a:t>
            </a:r>
          </a:p>
          <a:p>
            <a:pPr eaLnBrk="1" hangingPunct="1"/>
            <a:r>
              <a:rPr lang="en-US" sz="3200">
                <a:solidFill>
                  <a:srgbClr val="001BD4"/>
                </a:solidFill>
              </a:rPr>
              <a:t>oral sex, anal sex</a:t>
            </a:r>
          </a:p>
        </p:txBody>
      </p:sp>
      <p:sp>
        <p:nvSpPr>
          <p:cNvPr id="8" name="Rectangle 7"/>
          <p:cNvSpPr>
            <a:spLocks noChangeArrowheads="1"/>
          </p:cNvSpPr>
          <p:nvPr/>
        </p:nvSpPr>
        <p:spPr bwMode="auto">
          <a:xfrm>
            <a:off x="4572000" y="3810000"/>
            <a:ext cx="45720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2" pitchFamily="18" charset="2"/>
              <a:buNone/>
            </a:pPr>
            <a:endParaRPr lang="en-US" sz="3200">
              <a:solidFill>
                <a:srgbClr val="438E1B"/>
              </a:solidFill>
            </a:endParaRPr>
          </a:p>
          <a:p>
            <a:pPr algn="ctr">
              <a:buFont typeface="Wingdings 2" pitchFamily="18" charset="2"/>
              <a:buNone/>
            </a:pPr>
            <a:endParaRPr lang="en-US" sz="3200">
              <a:solidFill>
                <a:srgbClr val="438E1B"/>
              </a:solidFill>
            </a:endParaRPr>
          </a:p>
          <a:p>
            <a:pPr algn="ctr">
              <a:buFont typeface="Wingdings 2" pitchFamily="18" charset="2"/>
              <a:buNone/>
            </a:pPr>
            <a:endParaRPr lang="en-US" sz="3200">
              <a:solidFill>
                <a:srgbClr val="438E1B"/>
              </a:solidFill>
            </a:endParaRPr>
          </a:p>
          <a:p>
            <a:pPr algn="ctr">
              <a:buFont typeface="Wingdings 2" pitchFamily="18" charset="2"/>
              <a:buNone/>
            </a:pPr>
            <a:r>
              <a:rPr lang="en-US" sz="3200">
                <a:solidFill>
                  <a:srgbClr val="438E1B"/>
                </a:solidFill>
              </a:rPr>
              <a:t>g-spot massage,</a:t>
            </a:r>
          </a:p>
          <a:p>
            <a:pPr algn="ctr">
              <a:buFont typeface="Wingdings 2" pitchFamily="18" charset="2"/>
              <a:buNone/>
            </a:pPr>
            <a:r>
              <a:rPr lang="en-US" sz="3200">
                <a:solidFill>
                  <a:srgbClr val="438E1B"/>
                </a:solidFill>
              </a:rPr>
              <a:t>prostate massage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additive="base">
                                        <p:cTn id="7" dur="500" fill="hold"/>
                                        <p:tgtEl>
                                          <p:spTgt spid="22535"/>
                                        </p:tgtEl>
                                        <p:attrNameLst>
                                          <p:attrName>ppt_x</p:attrName>
                                        </p:attrNameLst>
                                      </p:cBhvr>
                                      <p:tavLst>
                                        <p:tav tm="0">
                                          <p:val>
                                            <p:strVal val="#ppt_x"/>
                                          </p:val>
                                        </p:tav>
                                        <p:tav tm="100000">
                                          <p:val>
                                            <p:strVal val="#ppt_x"/>
                                          </p:val>
                                        </p:tav>
                                      </p:tavLst>
                                    </p:anim>
                                    <p:anim calcmode="lin" valueType="num">
                                      <p:cBhvr additive="base">
                                        <p:cTn id="8"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6"/>
                                        </p:tgtEl>
                                        <p:attrNameLst>
                                          <p:attrName>style.visibility</p:attrName>
                                        </p:attrNameLst>
                                      </p:cBhvr>
                                      <p:to>
                                        <p:strVal val="visible"/>
                                      </p:to>
                                    </p:set>
                                    <p:anim calcmode="lin" valueType="num">
                                      <p:cBhvr additive="base">
                                        <p:cTn id="37" dur="500" fill="hold"/>
                                        <p:tgtEl>
                                          <p:spTgt spid="22536"/>
                                        </p:tgtEl>
                                        <p:attrNameLst>
                                          <p:attrName>ppt_x</p:attrName>
                                        </p:attrNameLst>
                                      </p:cBhvr>
                                      <p:tavLst>
                                        <p:tav tm="0">
                                          <p:val>
                                            <p:strVal val="#ppt_x"/>
                                          </p:val>
                                        </p:tav>
                                        <p:tav tm="100000">
                                          <p:val>
                                            <p:strVal val="#ppt_x"/>
                                          </p:val>
                                        </p:tav>
                                      </p:tavLst>
                                    </p:anim>
                                    <p:anim calcmode="lin" valueType="num">
                                      <p:cBhvr additive="base">
                                        <p:cTn id="38"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2535" grpId="0"/>
      <p:bldP spid="2253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00188"/>
          </a:xfrm>
        </p:spPr>
        <p:txBody>
          <a:bodyPr/>
          <a:lstStyle/>
          <a:p>
            <a:pPr eaLnBrk="1" fontAlgn="auto" hangingPunct="1">
              <a:spcAft>
                <a:spcPts val="0"/>
              </a:spcAft>
              <a:defRPr/>
            </a:pPr>
            <a:r>
              <a:rPr lang="en-US" dirty="0" smtClean="0">
                <a:solidFill>
                  <a:schemeClr val="accent6">
                    <a:lumMod val="50000"/>
                  </a:schemeClr>
                </a:solidFill>
              </a:rPr>
              <a:t>Top Cheating Activities</a:t>
            </a:r>
            <a:endParaRPr lang="en-US" dirty="0">
              <a:solidFill>
                <a:schemeClr val="accent6">
                  <a:lumMod val="50000"/>
                </a:schemeClr>
              </a:solidFill>
            </a:endParaRPr>
          </a:p>
        </p:txBody>
      </p:sp>
      <p:pic>
        <p:nvPicPr>
          <p:cNvPr id="26627" name="Picture 2" descr="C:\Documents and Settings\Ava Cadell\Desktop\K Drive\Loveology University\HUSTLER- Porn photos\Anal Penetration\Imag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365760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3" descr="C:\Documents and Settings\Ava Cadell\Desktop\K Drive\Loveology University\HUSTLER- Porn photos\Vaginal Penetration\garden_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5075"/>
            <a:ext cx="40386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C:\Documents and Settings\Ava Cadell\Desktop\K Drive\Loveology University\HUSTLER- Porn photos\Oral Sex\GROCERY_04_07_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6002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626" name="Group 74"/>
          <p:cNvGraphicFramePr>
            <a:graphicFrameLocks noGrp="1"/>
          </p:cNvGraphicFramePr>
          <p:nvPr/>
        </p:nvGraphicFramePr>
        <p:xfrm>
          <a:off x="0" y="1219200"/>
          <a:ext cx="4038600" cy="384175"/>
        </p:xfrm>
        <a:graphic>
          <a:graphicData uri="http://schemas.openxmlformats.org/drawingml/2006/table">
            <a:tbl>
              <a:tblPr/>
              <a:tblGrid>
                <a:gridCol w="3225800"/>
                <a:gridCol w="812800"/>
              </a:tblGrid>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262626"/>
                          </a:solidFill>
                          <a:effectLst/>
                          <a:latin typeface="Franklin Gothic Book" pitchFamily="34" charset="0"/>
                        </a:rPr>
                        <a:t>Penile-Vaginal Intercourse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262626"/>
                          </a:solidFill>
                          <a:effectLst/>
                          <a:latin typeface="Franklin Gothic Book" pitchFamily="34" charset="0"/>
                        </a:rPr>
                        <a:t>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23633" name="Group 81"/>
          <p:cNvGraphicFramePr>
            <a:graphicFrameLocks noGrp="1"/>
          </p:cNvGraphicFramePr>
          <p:nvPr/>
        </p:nvGraphicFramePr>
        <p:xfrm>
          <a:off x="3657600" y="5638800"/>
          <a:ext cx="2819400" cy="457200"/>
        </p:xfrm>
        <a:graphic>
          <a:graphicData uri="http://schemas.openxmlformats.org/drawingml/2006/table">
            <a:tbl>
              <a:tblPr/>
              <a:tblGrid>
                <a:gridCol w="2168769"/>
                <a:gridCol w="650631"/>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262626"/>
                          </a:solidFill>
                          <a:effectLst/>
                          <a:latin typeface="Franklin Gothic Book" pitchFamily="34" charset="0"/>
                        </a:rPr>
                        <a:t>Receiving Oral Sex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262626"/>
                          </a:solidFill>
                          <a:effectLst/>
                          <a:latin typeface="Franklin Gothic Book" pitchFamily="34" charset="0"/>
                        </a:rPr>
                        <a:t>92%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23628" name="Group 76"/>
          <p:cNvGraphicFramePr>
            <a:graphicFrameLocks noGrp="1"/>
          </p:cNvGraphicFramePr>
          <p:nvPr/>
        </p:nvGraphicFramePr>
        <p:xfrm>
          <a:off x="0" y="3733800"/>
          <a:ext cx="3810000" cy="381000"/>
        </p:xfrm>
        <a:graphic>
          <a:graphicData uri="http://schemas.openxmlformats.org/drawingml/2006/table">
            <a:tbl>
              <a:tblPr/>
              <a:tblGrid>
                <a:gridCol w="3016250"/>
                <a:gridCol w="793750"/>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262626"/>
                          </a:solidFill>
                          <a:effectLst/>
                          <a:latin typeface="Franklin Gothic Book" pitchFamily="34" charset="0"/>
                        </a:rPr>
                        <a:t>Anal Intercourse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262626"/>
                          </a:solidFill>
                          <a:effectLst/>
                          <a:latin typeface="Franklin Gothic Book" pitchFamily="34" charset="0"/>
                        </a:rPr>
                        <a:t>92%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26654" name="Picture 6" descr="C:\Documents and Settings\Ava Cadell\Desktop\K Drive\Loveology University\HUSTLER- Porn photos\Girl +Girl\Hust_08_07_BreeDee_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6002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p:cNvGraphicFramePr>
            <a:graphicFrameLocks noGrp="1"/>
          </p:cNvGraphicFramePr>
          <p:nvPr/>
        </p:nvGraphicFramePr>
        <p:xfrm>
          <a:off x="6553200" y="5334000"/>
          <a:ext cx="2590800" cy="457200"/>
        </p:xfrm>
        <a:graphic>
          <a:graphicData uri="http://schemas.openxmlformats.org/drawingml/2006/table">
            <a:tbl>
              <a:tblPr firstRow="1" bandRow="1">
                <a:tableStyleId>{5C22544A-7EE6-4342-B048-85BDC9FD1C3A}</a:tableStyleId>
              </a:tblPr>
              <a:tblGrid>
                <a:gridCol w="1943100"/>
                <a:gridCol w="647700"/>
              </a:tblGrid>
              <a:tr h="457200">
                <a:tc>
                  <a:txBody>
                    <a:bodyPr/>
                    <a:lstStyle/>
                    <a:p>
                      <a:r>
                        <a:rPr lang="en-US" dirty="0" smtClean="0">
                          <a:solidFill>
                            <a:schemeClr val="accent6">
                              <a:lumMod val="50000"/>
                            </a:schemeClr>
                          </a:solidFill>
                        </a:rPr>
                        <a:t>Giving Oral Sex</a:t>
                      </a:r>
                      <a:endParaRPr lang="en-US" dirty="0">
                        <a:solidFill>
                          <a:schemeClr val="accent6">
                            <a:lumMod val="50000"/>
                          </a:schemeClr>
                        </a:solidFill>
                      </a:endParaRPr>
                    </a:p>
                  </a:txBody>
                  <a:tcPr/>
                </a:tc>
                <a:tc>
                  <a:txBody>
                    <a:bodyPr/>
                    <a:lstStyle/>
                    <a:p>
                      <a:r>
                        <a:rPr lang="en-US" dirty="0" smtClean="0">
                          <a:solidFill>
                            <a:schemeClr val="accent6">
                              <a:lumMod val="50000"/>
                            </a:schemeClr>
                          </a:solidFill>
                        </a:rPr>
                        <a:t>92%</a:t>
                      </a:r>
                      <a:endParaRPr lang="en-US" dirty="0">
                        <a:solidFill>
                          <a:schemeClr val="accent6">
                            <a:lumMod val="50000"/>
                          </a:schemeClr>
                        </a:solidFill>
                      </a:endParaRPr>
                    </a:p>
                  </a:txBody>
                  <a:tcPr/>
                </a:tc>
              </a:tr>
            </a:tbl>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wedge">
                                      <p:cBhvr>
                                        <p:cTn id="7" dur="1000"/>
                                        <p:tgtEl>
                                          <p:spTgt spid="26628"/>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499"/>
                                          </p:stCondLst>
                                        </p:cTn>
                                        <p:tgtEl>
                                          <p:spTgt spid="23626"/>
                                        </p:tgtEl>
                                        <p:attrNameLst>
                                          <p:attrName>style.visibility</p:attrName>
                                        </p:attrNameLst>
                                      </p:cBhvr>
                                      <p:to>
                                        <p:strVal val="visible"/>
                                      </p:to>
                                    </p:set>
                                  </p:childTnLst>
                                </p:cTn>
                              </p:par>
                            </p:childTnLst>
                          </p:cTn>
                        </p:par>
                        <p:par>
                          <p:cTn id="11" fill="hold" nodeType="afterGroup">
                            <p:stCondLst>
                              <p:cond delay="1500"/>
                            </p:stCondLst>
                            <p:childTnLst>
                              <p:par>
                                <p:cTn id="12" presetID="20" presetClass="entr" presetSubtype="0" fill="hold" nodeType="afterEffect">
                                  <p:stCondLst>
                                    <p:cond delay="0"/>
                                  </p:stCondLst>
                                  <p:childTnLst>
                                    <p:set>
                                      <p:cBhvr>
                                        <p:cTn id="13" dur="1" fill="hold">
                                          <p:stCondLst>
                                            <p:cond delay="0"/>
                                          </p:stCondLst>
                                        </p:cTn>
                                        <p:tgtEl>
                                          <p:spTgt spid="26629"/>
                                        </p:tgtEl>
                                        <p:attrNameLst>
                                          <p:attrName>style.visibility</p:attrName>
                                        </p:attrNameLst>
                                      </p:cBhvr>
                                      <p:to>
                                        <p:strVal val="visible"/>
                                      </p:to>
                                    </p:set>
                                    <p:animEffect transition="in" filter="wedge">
                                      <p:cBhvr>
                                        <p:cTn id="14" dur="1000"/>
                                        <p:tgtEl>
                                          <p:spTgt spid="26629"/>
                                        </p:tgtEl>
                                      </p:cBhvr>
                                    </p:animEffect>
                                  </p:childTnLst>
                                </p:cTn>
                              </p:par>
                            </p:childTnLst>
                          </p:cTn>
                        </p:par>
                        <p:par>
                          <p:cTn id="15" fill="hold" nodeType="afterGroup">
                            <p:stCondLst>
                              <p:cond delay="2500"/>
                            </p:stCondLst>
                            <p:childTnLst>
                              <p:par>
                                <p:cTn id="16" presetID="1" presetClass="entr" presetSubtype="0" fill="hold" nodeType="afterEffect">
                                  <p:stCondLst>
                                    <p:cond delay="0"/>
                                  </p:stCondLst>
                                  <p:childTnLst>
                                    <p:set>
                                      <p:cBhvr>
                                        <p:cTn id="17" dur="1" fill="hold">
                                          <p:stCondLst>
                                            <p:cond delay="499"/>
                                          </p:stCondLst>
                                        </p:cTn>
                                        <p:tgtEl>
                                          <p:spTgt spid="23633"/>
                                        </p:tgtEl>
                                        <p:attrNameLst>
                                          <p:attrName>style.visibility</p:attrName>
                                        </p:attrNameLst>
                                      </p:cBhvr>
                                      <p:to>
                                        <p:strVal val="visible"/>
                                      </p:to>
                                    </p:set>
                                  </p:childTnLst>
                                </p:cTn>
                              </p:par>
                            </p:childTnLst>
                          </p:cTn>
                        </p:par>
                        <p:par>
                          <p:cTn id="18" fill="hold" nodeType="afterGroup">
                            <p:stCondLst>
                              <p:cond delay="3000"/>
                            </p:stCondLst>
                            <p:childTnLst>
                              <p:par>
                                <p:cTn id="19" presetID="20" presetClass="entr" presetSubtype="0" fill="hold" nodeType="afterEffect">
                                  <p:stCondLst>
                                    <p:cond delay="0"/>
                                  </p:stCondLst>
                                  <p:childTnLst>
                                    <p:set>
                                      <p:cBhvr>
                                        <p:cTn id="20" dur="1" fill="hold">
                                          <p:stCondLst>
                                            <p:cond delay="0"/>
                                          </p:stCondLst>
                                        </p:cTn>
                                        <p:tgtEl>
                                          <p:spTgt spid="26654"/>
                                        </p:tgtEl>
                                        <p:attrNameLst>
                                          <p:attrName>style.visibility</p:attrName>
                                        </p:attrNameLst>
                                      </p:cBhvr>
                                      <p:to>
                                        <p:strVal val="visible"/>
                                      </p:to>
                                    </p:set>
                                    <p:animEffect transition="in" filter="wedge">
                                      <p:cBhvr>
                                        <p:cTn id="21" dur="1000"/>
                                        <p:tgtEl>
                                          <p:spTgt spid="26654"/>
                                        </p:tgtEl>
                                      </p:cBhvr>
                                    </p:animEffect>
                                  </p:childTnLst>
                                </p:cTn>
                              </p:par>
                            </p:childTnLst>
                          </p:cTn>
                        </p:par>
                        <p:par>
                          <p:cTn id="22" fill="hold" nodeType="afterGroup">
                            <p:stCondLst>
                              <p:cond delay="4000"/>
                            </p:stCondLst>
                            <p:childTnLst>
                              <p:par>
                                <p:cTn id="23" presetID="1" presetClass="entr" presetSubtype="0" fill="hold" nodeType="afterEffect">
                                  <p:stCondLst>
                                    <p:cond delay="0"/>
                                  </p:stCondLst>
                                  <p:childTnLst>
                                    <p:set>
                                      <p:cBhvr>
                                        <p:cTn id="24" dur="1" fill="hold">
                                          <p:stCondLst>
                                            <p:cond delay="499"/>
                                          </p:stCondLst>
                                        </p:cTn>
                                        <p:tgtEl>
                                          <p:spTgt spid="11"/>
                                        </p:tgtEl>
                                        <p:attrNameLst>
                                          <p:attrName>style.visibility</p:attrName>
                                        </p:attrNameLst>
                                      </p:cBhvr>
                                      <p:to>
                                        <p:strVal val="visible"/>
                                      </p:to>
                                    </p:set>
                                  </p:childTnLst>
                                </p:cTn>
                              </p:par>
                            </p:childTnLst>
                          </p:cTn>
                        </p:par>
                        <p:par>
                          <p:cTn id="25" fill="hold" nodeType="afterGroup">
                            <p:stCondLst>
                              <p:cond delay="4500"/>
                            </p:stCondLst>
                            <p:childTnLst>
                              <p:par>
                                <p:cTn id="26" presetID="20" presetClass="entr" presetSubtype="0" fill="hold" nodeType="afterEffect">
                                  <p:stCondLst>
                                    <p:cond delay="0"/>
                                  </p:stCondLst>
                                  <p:childTnLst>
                                    <p:set>
                                      <p:cBhvr>
                                        <p:cTn id="27" dur="1" fill="hold">
                                          <p:stCondLst>
                                            <p:cond delay="0"/>
                                          </p:stCondLst>
                                        </p:cTn>
                                        <p:tgtEl>
                                          <p:spTgt spid="26627"/>
                                        </p:tgtEl>
                                        <p:attrNameLst>
                                          <p:attrName>style.visibility</p:attrName>
                                        </p:attrNameLst>
                                      </p:cBhvr>
                                      <p:to>
                                        <p:strVal val="visible"/>
                                      </p:to>
                                    </p:set>
                                    <p:animEffect transition="in" filter="wedge">
                                      <p:cBhvr>
                                        <p:cTn id="28" dur="1000"/>
                                        <p:tgtEl>
                                          <p:spTgt spid="26627"/>
                                        </p:tgtEl>
                                      </p:cBhvr>
                                    </p:animEffect>
                                  </p:childTnLst>
                                </p:cTn>
                              </p:par>
                            </p:childTnLst>
                          </p:cTn>
                        </p:par>
                        <p:par>
                          <p:cTn id="29" fill="hold" nodeType="afterGroup">
                            <p:stCondLst>
                              <p:cond delay="5500"/>
                            </p:stCondLst>
                            <p:childTnLst>
                              <p:par>
                                <p:cTn id="30" presetID="1" presetClass="entr" presetSubtype="0" fill="hold" nodeType="afterEffect">
                                  <p:stCondLst>
                                    <p:cond delay="0"/>
                                  </p:stCondLst>
                                  <p:childTnLst>
                                    <p:set>
                                      <p:cBhvr>
                                        <p:cTn id="31" dur="1" fill="hold">
                                          <p:stCondLst>
                                            <p:cond delay="499"/>
                                          </p:stCondLst>
                                        </p:cTn>
                                        <p:tgtEl>
                                          <p:spTgt spid="23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8932863"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Book Antiqua" pitchFamily="18" charset="0"/>
            </a:endParaRPr>
          </a:p>
        </p:txBody>
      </p:sp>
      <p:graphicFrame>
        <p:nvGraphicFramePr>
          <p:cNvPr id="2050" name="Object 2"/>
          <p:cNvGraphicFramePr>
            <a:graphicFrameLocks noChangeAspect="1"/>
          </p:cNvGraphicFramePr>
          <p:nvPr/>
        </p:nvGraphicFramePr>
        <p:xfrm>
          <a:off x="152400" y="457200"/>
          <a:ext cx="8815388" cy="5943600"/>
        </p:xfrm>
        <a:graphic>
          <a:graphicData uri="http://schemas.openxmlformats.org/presentationml/2006/ole">
            <mc:AlternateContent xmlns:mc="http://schemas.openxmlformats.org/markup-compatibility/2006">
              <mc:Choice xmlns:v="urn:schemas-microsoft-com:vml" Requires="v">
                <p:oleObj spid="_x0000_s2052" name="Chart" r:id="rId4" imgW="6315075" imgH="4257675" progId="Excel.Sheet.8">
                  <p:embed/>
                </p:oleObj>
              </mc:Choice>
              <mc:Fallback>
                <p:oleObj name="Chart" r:id="rId4" imgW="6315075" imgH="4257675"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57200"/>
                        <a:ext cx="8815388" cy="594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609600" y="1447800"/>
            <a:ext cx="79248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i="1">
                <a:latin typeface="Book Antiqua" pitchFamily="18" charset="0"/>
              </a:rPr>
              <a:t>I think that cheating is wrong but, much to my surprise, have found myself doing it... I would not have believed I would ever even be tempted, or think it right to give in to temptation, but a bunch of things changed and surprise surprise! </a:t>
            </a:r>
            <a:endParaRPr lang="en-US" sz="2400">
              <a:latin typeface="Book Antiqua" pitchFamily="18" charset="0"/>
            </a:endParaRPr>
          </a:p>
          <a:p>
            <a:endParaRPr lang="en-US" sz="2400">
              <a:latin typeface="Book Antiqua" pitchFamily="18" charset="0"/>
            </a:endParaRPr>
          </a:p>
          <a:p>
            <a:pPr eaLnBrk="0" hangingPunct="0"/>
            <a:r>
              <a:rPr lang="en-US" sz="2400" i="1">
                <a:latin typeface="Book Antiqua" pitchFamily="18" charset="0"/>
              </a:rPr>
              <a:t>I have cheated to find a better partner, without letting go of the security of having at least some kind of partner.</a:t>
            </a:r>
            <a:r>
              <a:rPr lang="en-US" sz="2400">
                <a:latin typeface="Book Antiqua" pitchFamily="18" charset="0"/>
              </a:rPr>
              <a:t> </a:t>
            </a:r>
          </a:p>
          <a:p>
            <a:pPr eaLnBrk="0" hangingPunct="0"/>
            <a:endParaRPr lang="en-US" sz="2400">
              <a:latin typeface="Book Antiqua" pitchFamily="18" charset="0"/>
            </a:endParaRPr>
          </a:p>
          <a:p>
            <a:pPr eaLnBrk="0" hangingPunct="0"/>
            <a:r>
              <a:rPr lang="en-US" sz="2400" i="1">
                <a:latin typeface="Book Antiqua" pitchFamily="18" charset="0"/>
              </a:rPr>
              <a:t>I cheated for a long time, made excuses and bullshitted myself, but I still don't understand why I did it. I was unhappy with my marriage and too big a coward to end it.  I just kept on lying to myself and those around me</a:t>
            </a:r>
            <a:r>
              <a:rPr lang="en-US" sz="2400">
                <a:latin typeface="Book Antiqua" pitchFamily="18" charset="0"/>
              </a:rPr>
              <a:t>. </a:t>
            </a:r>
          </a:p>
        </p:txBody>
      </p:sp>
      <p:sp>
        <p:nvSpPr>
          <p:cNvPr id="4" name="Rectangle 3"/>
          <p:cNvSpPr>
            <a:spLocks noChangeArrowheads="1"/>
          </p:cNvSpPr>
          <p:nvPr/>
        </p:nvSpPr>
        <p:spPr bwMode="auto">
          <a:xfrm>
            <a:off x="6705600" y="2514600"/>
            <a:ext cx="132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latin typeface="Book Antiqua" pitchFamily="18" charset="0"/>
              </a:rPr>
              <a:t>Female, </a:t>
            </a:r>
            <a:endParaRPr lang="en-US" sz="2400"/>
          </a:p>
        </p:txBody>
      </p:sp>
      <p:sp>
        <p:nvSpPr>
          <p:cNvPr id="5" name="Rectangle 4"/>
          <p:cNvSpPr>
            <a:spLocks noChangeArrowheads="1"/>
          </p:cNvSpPr>
          <p:nvPr/>
        </p:nvSpPr>
        <p:spPr bwMode="auto">
          <a:xfrm>
            <a:off x="6477000" y="3657600"/>
            <a:ext cx="132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latin typeface="Book Antiqua" pitchFamily="18" charset="0"/>
              </a:rPr>
              <a:t>Female, </a:t>
            </a:r>
            <a:endParaRPr lang="en-US" sz="2400"/>
          </a:p>
        </p:txBody>
      </p:sp>
      <p:sp>
        <p:nvSpPr>
          <p:cNvPr id="6" name="Rectangle 5"/>
          <p:cNvSpPr>
            <a:spLocks noChangeArrowheads="1"/>
          </p:cNvSpPr>
          <p:nvPr/>
        </p:nvSpPr>
        <p:spPr bwMode="auto">
          <a:xfrm>
            <a:off x="5257800" y="5486400"/>
            <a:ext cx="1020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latin typeface="Book Antiqua" pitchFamily="18" charset="0"/>
              </a:rPr>
              <a:t>Male, </a:t>
            </a:r>
            <a:endParaRPr lang="en-US" sz="2400"/>
          </a:p>
        </p:txBody>
      </p:sp>
      <p:sp>
        <p:nvSpPr>
          <p:cNvPr id="7" name="Title 1"/>
          <p:cNvSpPr txBox="1">
            <a:spLocks/>
          </p:cNvSpPr>
          <p:nvPr/>
        </p:nvSpPr>
        <p:spPr>
          <a:xfrm>
            <a:off x="304800" y="457200"/>
            <a:ext cx="8686800" cy="838200"/>
          </a:xfrm>
          <a:prstGeom prst="rect">
            <a:avLst/>
          </a:prstGeom>
        </p:spPr>
        <p:txBody>
          <a:bodyPr/>
          <a:lstStyle/>
          <a:p>
            <a:pPr fontAlgn="auto">
              <a:spcAft>
                <a:spcPts val="0"/>
              </a:spcAft>
              <a:defRPr/>
            </a:pPr>
            <a:r>
              <a:rPr lang="en-US" sz="3600" cap="all" dirty="0">
                <a:solidFill>
                  <a:schemeClr val="accent6">
                    <a:lumMod val="50000"/>
                  </a:schemeClr>
                </a:solidFill>
                <a:effectLst>
                  <a:reflection blurRad="12700" stA="48000" endA="300" endPos="55000" dir="5400000" sy="-90000" algn="bl" rotWithShape="0"/>
                </a:effectLst>
                <a:latin typeface="+mj-lt"/>
                <a:ea typeface="+mj-ea"/>
                <a:cs typeface="+mj-cs"/>
              </a:rPr>
              <a:t>Reflections on being a cheater</a:t>
            </a:r>
          </a:p>
        </p:txBody>
      </p:sp>
      <p:sp>
        <p:nvSpPr>
          <p:cNvPr id="8" name="Rectangle 7"/>
          <p:cNvSpPr>
            <a:spLocks noChangeArrowheads="1"/>
          </p:cNvSpPr>
          <p:nvPr/>
        </p:nvSpPr>
        <p:spPr bwMode="auto">
          <a:xfrm>
            <a:off x="7848600" y="2514600"/>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latin typeface="Book Antiqua" pitchFamily="18" charset="0"/>
              </a:rPr>
              <a:t>41</a:t>
            </a:r>
            <a:endParaRPr lang="en-US" sz="2400"/>
          </a:p>
        </p:txBody>
      </p:sp>
      <p:sp>
        <p:nvSpPr>
          <p:cNvPr id="9" name="Rectangle 8"/>
          <p:cNvSpPr>
            <a:spLocks noChangeArrowheads="1"/>
          </p:cNvSpPr>
          <p:nvPr/>
        </p:nvSpPr>
        <p:spPr bwMode="auto">
          <a:xfrm>
            <a:off x="7696200" y="3657600"/>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latin typeface="Book Antiqua" pitchFamily="18" charset="0"/>
              </a:rPr>
              <a:t>37</a:t>
            </a:r>
            <a:endParaRPr lang="en-US" sz="2400"/>
          </a:p>
        </p:txBody>
      </p:sp>
      <p:sp>
        <p:nvSpPr>
          <p:cNvPr id="10" name="Rectangle 9"/>
          <p:cNvSpPr>
            <a:spLocks noChangeArrowheads="1"/>
          </p:cNvSpPr>
          <p:nvPr/>
        </p:nvSpPr>
        <p:spPr bwMode="auto">
          <a:xfrm>
            <a:off x="6061075" y="5486400"/>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latin typeface="Book Antiqua" pitchFamily="18" charset="0"/>
              </a:rPr>
              <a:t>64</a:t>
            </a:r>
            <a:endParaRPr lang="en-US" sz="24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6081">
                                            <p:txEl>
                                              <p:pRg st="0" end="0"/>
                                            </p:txEl>
                                          </p:spTgt>
                                        </p:tgtEl>
                                        <p:attrNameLst>
                                          <p:attrName>style.visibility</p:attrName>
                                        </p:attrNameLst>
                                      </p:cBhvr>
                                      <p:to>
                                        <p:strVal val="visible"/>
                                      </p:to>
                                    </p:set>
                                    <p:anim calcmode="lin" valueType="num">
                                      <p:cBhvr additive="base">
                                        <p:cTn id="7" dur="500" fill="hold"/>
                                        <p:tgtEl>
                                          <p:spTgt spid="460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6081">
                                            <p:txEl>
                                              <p:pRg st="2" end="2"/>
                                            </p:txEl>
                                          </p:spTgt>
                                        </p:tgtEl>
                                        <p:attrNameLst>
                                          <p:attrName>style.visibility</p:attrName>
                                        </p:attrNameLst>
                                      </p:cBhvr>
                                      <p:to>
                                        <p:strVal val="visible"/>
                                      </p:to>
                                    </p:set>
                                    <p:anim calcmode="lin" valueType="num">
                                      <p:cBhvr additive="base">
                                        <p:cTn id="25" dur="500" fill="hold"/>
                                        <p:tgtEl>
                                          <p:spTgt spid="46081">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608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46081">
                                            <p:txEl>
                                              <p:pRg st="4" end="4"/>
                                            </p:txEl>
                                          </p:spTgt>
                                        </p:tgtEl>
                                        <p:attrNameLst>
                                          <p:attrName>style.visibility</p:attrName>
                                        </p:attrNameLst>
                                      </p:cBhvr>
                                      <p:to>
                                        <p:strVal val="visible"/>
                                      </p:to>
                                    </p:set>
                                    <p:anim calcmode="lin" valueType="num">
                                      <p:cBhvr additive="base">
                                        <p:cTn id="43" dur="500" fill="hold"/>
                                        <p:tgtEl>
                                          <p:spTgt spid="46081">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608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1+#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22312"/>
            <a:ext cx="8686800" cy="838201"/>
          </a:xfrm>
        </p:spPr>
        <p:txBody>
          <a:bodyPr>
            <a:normAutofit fontScale="90000"/>
          </a:bodyPr>
          <a:lstStyle/>
          <a:p>
            <a:pPr eaLnBrk="1" fontAlgn="auto" hangingPunct="1">
              <a:spcAft>
                <a:spcPts val="0"/>
              </a:spcAft>
              <a:defRPr/>
            </a:pPr>
            <a:r>
              <a:rPr lang="en-US" dirty="0" smtClean="0">
                <a:solidFill>
                  <a:schemeClr val="accent6">
                    <a:lumMod val="50000"/>
                  </a:schemeClr>
                </a:solidFill>
              </a:rPr>
              <a:t>Significant Findings</a:t>
            </a:r>
            <a:br>
              <a:rPr lang="en-US" dirty="0" smtClean="0">
                <a:solidFill>
                  <a:schemeClr val="accent6">
                    <a:lumMod val="50000"/>
                  </a:schemeClr>
                </a:solidFill>
              </a:rPr>
            </a:br>
            <a:endParaRPr lang="en-US" dirty="0">
              <a:solidFill>
                <a:schemeClr val="accent6">
                  <a:lumMod val="50000"/>
                </a:schemeClr>
              </a:solidFill>
            </a:endParaRPr>
          </a:p>
        </p:txBody>
      </p:sp>
      <p:sp>
        <p:nvSpPr>
          <p:cNvPr id="25603" name="Content Placeholder 2"/>
          <p:cNvSpPr>
            <a:spLocks noGrp="1"/>
          </p:cNvSpPr>
          <p:nvPr>
            <p:ph idx="1"/>
          </p:nvPr>
        </p:nvSpPr>
        <p:spPr>
          <a:xfrm>
            <a:off x="0" y="1447800"/>
            <a:ext cx="8686800" cy="4724400"/>
          </a:xfrm>
        </p:spPr>
        <p:txBody>
          <a:bodyPr/>
          <a:lstStyle/>
          <a:p>
            <a:pPr eaLnBrk="1" hangingPunct="1">
              <a:lnSpc>
                <a:spcPct val="80000"/>
              </a:lnSpc>
              <a:buClrTx/>
            </a:pPr>
            <a:r>
              <a:rPr lang="en-US" sz="2600" smtClean="0">
                <a:solidFill>
                  <a:schemeClr val="tx1"/>
                </a:solidFill>
              </a:rPr>
              <a:t>Males more likely to cheat</a:t>
            </a:r>
          </a:p>
          <a:p>
            <a:pPr eaLnBrk="1" hangingPunct="1">
              <a:lnSpc>
                <a:spcPct val="80000"/>
              </a:lnSpc>
              <a:buClrTx/>
            </a:pPr>
            <a:r>
              <a:rPr lang="en-US" sz="2600" smtClean="0">
                <a:solidFill>
                  <a:schemeClr val="tx1"/>
                </a:solidFill>
              </a:rPr>
              <a:t>Females more likely to report being cheated on</a:t>
            </a:r>
          </a:p>
          <a:p>
            <a:pPr eaLnBrk="1" hangingPunct="1">
              <a:lnSpc>
                <a:spcPct val="80000"/>
              </a:lnSpc>
              <a:buClrTx/>
            </a:pPr>
            <a:r>
              <a:rPr lang="en-US" sz="2600" smtClean="0">
                <a:solidFill>
                  <a:schemeClr val="tx1"/>
                </a:solidFill>
              </a:rPr>
              <a:t>&lt; 35 most likely to cheat for attention</a:t>
            </a:r>
          </a:p>
          <a:p>
            <a:pPr eaLnBrk="1" hangingPunct="1">
              <a:lnSpc>
                <a:spcPct val="80000"/>
              </a:lnSpc>
              <a:buClrTx/>
            </a:pPr>
            <a:r>
              <a:rPr lang="en-US" sz="2600" smtClean="0">
                <a:solidFill>
                  <a:schemeClr val="tx1"/>
                </a:solidFill>
              </a:rPr>
              <a:t>&gt; 35 most likely to cheat in pursuit of sexual variety</a:t>
            </a:r>
          </a:p>
          <a:p>
            <a:pPr eaLnBrk="1" hangingPunct="1">
              <a:lnSpc>
                <a:spcPct val="80000"/>
              </a:lnSpc>
              <a:buClrTx/>
            </a:pPr>
            <a:r>
              <a:rPr lang="en-US" sz="2600" smtClean="0">
                <a:solidFill>
                  <a:schemeClr val="tx1"/>
                </a:solidFill>
              </a:rPr>
              <a:t>Majority of cheaters contend cheating unacceptable</a:t>
            </a:r>
          </a:p>
          <a:p>
            <a:pPr eaLnBrk="1" hangingPunct="1">
              <a:buClrTx/>
            </a:pPr>
            <a:r>
              <a:rPr lang="en-US" sz="2600" smtClean="0">
                <a:solidFill>
                  <a:schemeClr val="tx1"/>
                </a:solidFill>
              </a:rPr>
              <a:t>72% who cheat have also been cheated on</a:t>
            </a:r>
          </a:p>
          <a:p>
            <a:pPr eaLnBrk="1" hangingPunct="1">
              <a:buClrTx/>
            </a:pPr>
            <a:r>
              <a:rPr lang="en-US" sz="2600" smtClean="0">
                <a:solidFill>
                  <a:schemeClr val="tx1"/>
                </a:solidFill>
              </a:rPr>
              <a:t>Males enjoy cheating more than females do</a:t>
            </a:r>
          </a:p>
          <a:p>
            <a:pPr eaLnBrk="1" hangingPunct="1">
              <a:lnSpc>
                <a:spcPct val="80000"/>
              </a:lnSpc>
              <a:buClrTx/>
            </a:pPr>
            <a:r>
              <a:rPr lang="en-US" sz="2600" smtClean="0">
                <a:solidFill>
                  <a:schemeClr val="tx1"/>
                </a:solidFill>
              </a:rPr>
              <a:t>Females who have been cheated on are more troubled by an emotional connection</a:t>
            </a:r>
          </a:p>
          <a:p>
            <a:pPr eaLnBrk="1" hangingPunct="1">
              <a:lnSpc>
                <a:spcPct val="80000"/>
              </a:lnSpc>
              <a:buClrTx/>
            </a:pPr>
            <a:r>
              <a:rPr lang="en-US" sz="2600" smtClean="0">
                <a:solidFill>
                  <a:schemeClr val="tx1"/>
                </a:solidFill>
              </a:rPr>
              <a:t>Excitement more important to cheating males than cheating females</a:t>
            </a:r>
          </a:p>
          <a:p>
            <a:pPr eaLnBrk="1" hangingPunct="1">
              <a:lnSpc>
                <a:spcPct val="80000"/>
              </a:lnSpc>
              <a:buClrTx/>
            </a:pPr>
            <a:endParaRPr lang="en-US" sz="2400" smtClean="0">
              <a:solidFill>
                <a:schemeClr val="tx1"/>
              </a:solidFill>
            </a:endParaRPr>
          </a:p>
          <a:p>
            <a:pPr eaLnBrk="1" hangingPunct="1">
              <a:lnSpc>
                <a:spcPct val="80000"/>
              </a:lnSpc>
              <a:buClrTx/>
            </a:pPr>
            <a:endParaRPr lang="en-US" sz="2400" smtClean="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6">
                    <a:lumMod val="50000"/>
                  </a:schemeClr>
                </a:solidFill>
              </a:rPr>
              <a:t>Secret Lovers</a:t>
            </a:r>
            <a:endParaRPr lang="en-US" dirty="0">
              <a:solidFill>
                <a:schemeClr val="accent6">
                  <a:lumMod val="50000"/>
                </a:schemeClr>
              </a:solidFill>
            </a:endParaRPr>
          </a:p>
        </p:txBody>
      </p:sp>
      <p:graphicFrame>
        <p:nvGraphicFramePr>
          <p:cNvPr id="4" name="Content Placeholder 3"/>
          <p:cNvGraphicFramePr>
            <a:graphicFrameLocks noGrp="1"/>
          </p:cNvGraphicFramePr>
          <p:nvPr>
            <p:ph idx="1"/>
          </p:nvPr>
        </p:nvGraphicFramePr>
        <p:xfrm>
          <a:off x="1828800" y="1447800"/>
          <a:ext cx="5562600" cy="1219200"/>
        </p:xfrm>
        <a:graphic>
          <a:graphicData uri="http://schemas.openxmlformats.org/drawingml/2006/table">
            <a:tbl>
              <a:tblPr/>
              <a:tblGrid>
                <a:gridCol w="1905000"/>
                <a:gridCol w="3657600"/>
              </a:tblGrid>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262626"/>
                          </a:solidFill>
                          <a:effectLst/>
                          <a:latin typeface="Franklin Gothic Book" pitchFamily="34" charset="0"/>
                        </a:rPr>
                        <a:t>Males 56.7%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262626"/>
                          </a:solidFill>
                          <a:effectLst/>
                          <a:latin typeface="Franklin Gothic Book" pitchFamily="34" charset="0"/>
                        </a:rPr>
                        <a:t>54% between 36 and 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Franklin Gothic Book" pitchFamily="34" charset="0"/>
                        </a:rPr>
                        <a:t>Females 57.1%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Franklin Gothic Book" pitchFamily="34" charset="0"/>
                        </a:rPr>
                        <a:t>60% between 24 and 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bl>
          </a:graphicData>
        </a:graphic>
      </p:graphicFrame>
      <p:graphicFrame>
        <p:nvGraphicFramePr>
          <p:cNvPr id="64514" name="Object 2"/>
          <p:cNvGraphicFramePr>
            <a:graphicFrameLocks noChangeAspect="1"/>
          </p:cNvGraphicFramePr>
          <p:nvPr/>
        </p:nvGraphicFramePr>
        <p:xfrm>
          <a:off x="1066800" y="2743200"/>
          <a:ext cx="7008813" cy="3581400"/>
        </p:xfrm>
        <a:graphic>
          <a:graphicData uri="http://schemas.openxmlformats.org/presentationml/2006/ole">
            <mc:AlternateContent xmlns:mc="http://schemas.openxmlformats.org/markup-compatibility/2006">
              <mc:Choice xmlns:v="urn:schemas-microsoft-com:vml" Requires="v">
                <p:oleObj spid="_x0000_s3087" name="Worksheet" r:id="rId4" imgW="5629275" imgH="2876550" progId="Excel.Sheet.8">
                  <p:embed/>
                </p:oleObj>
              </mc:Choice>
              <mc:Fallback>
                <p:oleObj name="Worksheet" r:id="rId4" imgW="5629275" imgH="287655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743200"/>
                        <a:ext cx="7008813"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4514"/>
                                        </p:tgtEl>
                                        <p:attrNameLst>
                                          <p:attrName>style.visibility</p:attrName>
                                        </p:attrNameLst>
                                      </p:cBhvr>
                                      <p:to>
                                        <p:strVal val="visible"/>
                                      </p:to>
                                    </p:set>
                                    <p:anim calcmode="lin" valueType="num">
                                      <p:cBhvr additive="base">
                                        <p:cTn id="13" dur="500" fill="hold"/>
                                        <p:tgtEl>
                                          <p:spTgt spid="64514"/>
                                        </p:tgtEl>
                                        <p:attrNameLst>
                                          <p:attrName>ppt_x</p:attrName>
                                        </p:attrNameLst>
                                      </p:cBhvr>
                                      <p:tavLst>
                                        <p:tav tm="0">
                                          <p:val>
                                            <p:strVal val="#ppt_x"/>
                                          </p:val>
                                        </p:tav>
                                        <p:tav tm="100000">
                                          <p:val>
                                            <p:strVal val="#ppt_x"/>
                                          </p:val>
                                        </p:tav>
                                      </p:tavLst>
                                    </p:anim>
                                    <p:anim calcmode="lin" valueType="num">
                                      <p:cBhvr additive="base">
                                        <p:cTn id="14" dur="500" fill="hold"/>
                                        <p:tgtEl>
                                          <p:spTgt spid="64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1488"/>
            <a:ext cx="9144000"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6">
                    <a:lumMod val="50000"/>
                  </a:schemeClr>
                </a:solidFill>
              </a:rPr>
              <a:t>Secret Lover’s Mixed Emotions</a:t>
            </a:r>
            <a:endParaRPr lang="en-US" dirty="0"/>
          </a:p>
        </p:txBody>
      </p:sp>
      <p:pic>
        <p:nvPicPr>
          <p:cNvPr id="27651" name="Picture 4" descr="K:\Seminars\2010\SeeSaw.gif"/>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a:xfrm>
            <a:off x="-1588" y="1600200"/>
            <a:ext cx="9145588" cy="4572000"/>
          </a:xfrm>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6">
                    <a:lumMod val="50000"/>
                  </a:schemeClr>
                </a:solidFill>
              </a:rPr>
              <a:t>Potential Cheaters</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pPr algn="ctr" eaLnBrk="1" hangingPunct="1">
              <a:buFont typeface="Wingdings 2" pitchFamily="18" charset="2"/>
              <a:buNone/>
            </a:pPr>
            <a:r>
              <a:rPr lang="en-US" smtClean="0">
                <a:solidFill>
                  <a:schemeClr val="tx1"/>
                </a:solidFill>
              </a:rPr>
              <a:t>Those who are in committed relationships</a:t>
            </a:r>
          </a:p>
          <a:p>
            <a:pPr algn="ctr" eaLnBrk="1" hangingPunct="1">
              <a:buFont typeface="Wingdings 2" pitchFamily="18" charset="2"/>
              <a:buNone/>
            </a:pPr>
            <a:r>
              <a:rPr lang="en-US" sz="2000" smtClean="0">
                <a:solidFill>
                  <a:schemeClr val="tx1"/>
                </a:solidFill>
              </a:rPr>
              <a:t>(People who are single and/or in open relationships were excluded)</a:t>
            </a:r>
          </a:p>
        </p:txBody>
      </p:sp>
      <p:graphicFrame>
        <p:nvGraphicFramePr>
          <p:cNvPr id="4" name="Chart 3"/>
          <p:cNvGraphicFramePr>
            <a:graphicFrameLocks/>
          </p:cNvGraphicFramePr>
          <p:nvPr/>
        </p:nvGraphicFramePr>
        <p:xfrm>
          <a:off x="1676400" y="2854325"/>
          <a:ext cx="5868988" cy="30130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5"/>
            <a:ext cx="8229600" cy="1143000"/>
          </a:xfrm>
        </p:spPr>
        <p:txBody>
          <a:bodyPr/>
          <a:lstStyle/>
          <a:p>
            <a:pPr eaLnBrk="1" fontAlgn="auto" hangingPunct="1">
              <a:spcAft>
                <a:spcPts val="0"/>
              </a:spcAft>
              <a:defRPr/>
            </a:pPr>
            <a:r>
              <a:rPr lang="en-US" dirty="0" smtClean="0">
                <a:solidFill>
                  <a:schemeClr val="accent6">
                    <a:lumMod val="50000"/>
                  </a:schemeClr>
                </a:solidFill>
              </a:rPr>
              <a:t>Internet Survey</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pPr marL="547688" indent="-411163" algn="ctr" eaLnBrk="1" hangingPunct="1">
              <a:lnSpc>
                <a:spcPct val="80000"/>
              </a:lnSpc>
              <a:buClr>
                <a:srgbClr val="000000"/>
              </a:buClr>
              <a:buFont typeface="Wingdings 2" pitchFamily="18" charset="2"/>
              <a:buNone/>
            </a:pPr>
            <a:endParaRPr lang="en-US" sz="2400" smtClean="0">
              <a:solidFill>
                <a:schemeClr val="tx1"/>
              </a:solidFill>
            </a:endParaRPr>
          </a:p>
          <a:p>
            <a:pPr marL="547688" indent="-411163" algn="ctr" eaLnBrk="1" hangingPunct="1">
              <a:lnSpc>
                <a:spcPct val="80000"/>
              </a:lnSpc>
              <a:buClr>
                <a:srgbClr val="000000"/>
              </a:buClr>
              <a:buFont typeface="Wingdings 2" pitchFamily="18" charset="2"/>
              <a:buNone/>
            </a:pPr>
            <a:r>
              <a:rPr lang="en-US" sz="3000" smtClean="0">
                <a:solidFill>
                  <a:schemeClr val="tx1"/>
                </a:solidFill>
              </a:rPr>
              <a:t>May 2008 – April 2009 (11 months)</a:t>
            </a:r>
          </a:p>
          <a:p>
            <a:pPr marL="547688" indent="-411163" algn="ctr" eaLnBrk="1" hangingPunct="1">
              <a:lnSpc>
                <a:spcPct val="80000"/>
              </a:lnSpc>
              <a:spcBef>
                <a:spcPct val="50000"/>
              </a:spcBef>
              <a:buClr>
                <a:srgbClr val="000000"/>
              </a:buClr>
              <a:buFont typeface="Wingdings 2" pitchFamily="18" charset="2"/>
              <a:buNone/>
            </a:pPr>
            <a:r>
              <a:rPr lang="en-US" sz="3000" smtClean="0">
                <a:solidFill>
                  <a:schemeClr val="tx1"/>
                </a:solidFill>
              </a:rPr>
              <a:t>12 Questions</a:t>
            </a:r>
          </a:p>
          <a:p>
            <a:pPr marL="547688" indent="-411163" algn="ctr" eaLnBrk="1" hangingPunct="1">
              <a:lnSpc>
                <a:spcPct val="80000"/>
              </a:lnSpc>
              <a:spcBef>
                <a:spcPct val="50000"/>
              </a:spcBef>
              <a:buClr>
                <a:srgbClr val="000000"/>
              </a:buClr>
              <a:buFont typeface="Wingdings 2" pitchFamily="18" charset="2"/>
              <a:buNone/>
            </a:pPr>
            <a:r>
              <a:rPr lang="en-US" sz="3000" smtClean="0">
                <a:solidFill>
                  <a:schemeClr val="tx1"/>
                </a:solidFill>
              </a:rPr>
              <a:t>1055 completed surveys  (98% completion)</a:t>
            </a:r>
          </a:p>
          <a:p>
            <a:pPr marL="547688" indent="-411163" algn="ctr" eaLnBrk="1" hangingPunct="1">
              <a:lnSpc>
                <a:spcPct val="80000"/>
              </a:lnSpc>
              <a:spcBef>
                <a:spcPct val="50000"/>
              </a:spcBef>
              <a:buClr>
                <a:srgbClr val="000000"/>
              </a:buClr>
              <a:buFont typeface="Wingdings 2" pitchFamily="18" charset="2"/>
              <a:buNone/>
            </a:pPr>
            <a:r>
              <a:rPr lang="en-US" sz="3000" smtClean="0">
                <a:solidFill>
                  <a:schemeClr val="tx1"/>
                </a:solidFill>
              </a:rPr>
              <a:t>Voluntary</a:t>
            </a:r>
          </a:p>
          <a:p>
            <a:pPr marL="547688" indent="-411163" algn="ctr" eaLnBrk="1" hangingPunct="1">
              <a:lnSpc>
                <a:spcPct val="80000"/>
              </a:lnSpc>
              <a:spcBef>
                <a:spcPct val="50000"/>
              </a:spcBef>
              <a:buClr>
                <a:srgbClr val="000000"/>
              </a:buClr>
              <a:buFont typeface="Wingdings 2" pitchFamily="18" charset="2"/>
              <a:buNone/>
            </a:pPr>
            <a:r>
              <a:rPr lang="en-US" sz="2000" smtClean="0">
                <a:solidFill>
                  <a:schemeClr val="tx1"/>
                </a:solidFill>
              </a:rPr>
              <a:t>(No financial compensation provided)</a:t>
            </a:r>
          </a:p>
          <a:p>
            <a:pPr marL="547688" indent="-411163" algn="ctr" eaLnBrk="1" hangingPunct="1">
              <a:lnSpc>
                <a:spcPct val="80000"/>
              </a:lnSpc>
              <a:spcBef>
                <a:spcPct val="50000"/>
              </a:spcBef>
              <a:buClr>
                <a:srgbClr val="000000"/>
              </a:buClr>
              <a:buFont typeface="Wingdings 2" pitchFamily="18" charset="2"/>
              <a:buNone/>
            </a:pPr>
            <a:r>
              <a:rPr lang="en-US" sz="3000" smtClean="0">
                <a:solidFill>
                  <a:schemeClr val="tx1"/>
                </a:solidFill>
              </a:rPr>
              <a:t>Insight into why people seek extra-relationship sex</a:t>
            </a:r>
          </a:p>
          <a:p>
            <a:pPr marL="547688" indent="-411163" algn="ctr" eaLnBrk="1" hangingPunct="1">
              <a:lnSpc>
                <a:spcPct val="80000"/>
              </a:lnSpc>
              <a:spcBef>
                <a:spcPct val="50000"/>
              </a:spcBef>
              <a:buClr>
                <a:srgbClr val="000000"/>
              </a:buClr>
              <a:buFont typeface="Wingdings 2" pitchFamily="18" charset="2"/>
              <a:buNone/>
            </a:pPr>
            <a:r>
              <a:rPr lang="en-US" sz="3000" smtClean="0">
                <a:solidFill>
                  <a:schemeClr val="tx1"/>
                </a:solidFill>
              </a:rPr>
              <a:t>Responses revealed differences in age and gender</a:t>
            </a:r>
          </a:p>
          <a:p>
            <a:pPr marL="547688" indent="-411163" eaLnBrk="1" hangingPunct="1">
              <a:lnSpc>
                <a:spcPct val="80000"/>
              </a:lnSpc>
              <a:buClr>
                <a:srgbClr val="000000"/>
              </a:buClr>
              <a:buFont typeface="Wingdings 2" pitchFamily="18" charset="2"/>
              <a:buNone/>
            </a:pPr>
            <a:endParaRPr lang="en-US" sz="3000" smtClean="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Book Antiqua" pitchFamily="18" charset="0"/>
            </a:endParaRPr>
          </a:p>
        </p:txBody>
      </p:sp>
      <p:graphicFrame>
        <p:nvGraphicFramePr>
          <p:cNvPr id="4098" name="Object 2"/>
          <p:cNvGraphicFramePr>
            <a:graphicFrameLocks noChangeAspect="1"/>
          </p:cNvGraphicFramePr>
          <p:nvPr/>
        </p:nvGraphicFramePr>
        <p:xfrm>
          <a:off x="76200" y="685800"/>
          <a:ext cx="8916988" cy="5562600"/>
        </p:xfrm>
        <a:graphic>
          <a:graphicData uri="http://schemas.openxmlformats.org/presentationml/2006/ole">
            <mc:AlternateContent xmlns:mc="http://schemas.openxmlformats.org/markup-compatibility/2006">
              <mc:Choice xmlns:v="urn:schemas-microsoft-com:vml" Requires="v">
                <p:oleObj spid="_x0000_s4100" name="Worksheet" r:id="rId4" imgW="6200775" imgH="3562350" progId="Excel.Sheet.8">
                  <p:embed/>
                </p:oleObj>
              </mc:Choice>
              <mc:Fallback>
                <p:oleObj name="Worksheet" r:id="rId4" imgW="6200775" imgH="356235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85800"/>
                        <a:ext cx="8916988" cy="556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Book Antiqua" pitchFamily="18" charset="0"/>
            </a:endParaRPr>
          </a:p>
        </p:txBody>
      </p:sp>
      <p:graphicFrame>
        <p:nvGraphicFramePr>
          <p:cNvPr id="5122" name="Object 2"/>
          <p:cNvGraphicFramePr>
            <a:graphicFrameLocks noChangeAspect="1"/>
          </p:cNvGraphicFramePr>
          <p:nvPr/>
        </p:nvGraphicFramePr>
        <p:xfrm>
          <a:off x="131763" y="838200"/>
          <a:ext cx="8845550" cy="5410200"/>
        </p:xfrm>
        <a:graphic>
          <a:graphicData uri="http://schemas.openxmlformats.org/presentationml/2006/ole">
            <mc:AlternateContent xmlns:mc="http://schemas.openxmlformats.org/markup-compatibility/2006">
              <mc:Choice xmlns:v="urn:schemas-microsoft-com:vml" Requires="v">
                <p:oleObj spid="_x0000_s5124" name="Chart" r:id="rId4" imgW="6086475" imgH="3086100" progId="Excel.Sheet.8">
                  <p:embed/>
                </p:oleObj>
              </mc:Choice>
              <mc:Fallback>
                <p:oleObj name="Chart" r:id="rId4" imgW="6086475" imgH="30861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763" y="838200"/>
                        <a:ext cx="884555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6">
                    <a:lumMod val="50000"/>
                  </a:schemeClr>
                </a:solidFill>
              </a:rPr>
              <a:t>Combo Cheaters</a:t>
            </a:r>
            <a:endParaRPr lang="en-US" dirty="0">
              <a:solidFill>
                <a:schemeClr val="accent6">
                  <a:lumMod val="50000"/>
                </a:schemeClr>
              </a:solidFill>
            </a:endParaRPr>
          </a:p>
        </p:txBody>
      </p:sp>
      <p:sp>
        <p:nvSpPr>
          <p:cNvPr id="3" name="Content Placeholder 2"/>
          <p:cNvSpPr>
            <a:spLocks noGrp="1"/>
          </p:cNvSpPr>
          <p:nvPr>
            <p:ph idx="1"/>
          </p:nvPr>
        </p:nvSpPr>
        <p:spPr>
          <a:xfrm>
            <a:off x="304800" y="1600200"/>
            <a:ext cx="8534400" cy="4708525"/>
          </a:xfrm>
        </p:spPr>
        <p:txBody>
          <a:bodyPr/>
          <a:lstStyle/>
          <a:p>
            <a:pPr eaLnBrk="1" hangingPunct="1">
              <a:buFont typeface="Wingdings 2" pitchFamily="18" charset="2"/>
              <a:buNone/>
            </a:pPr>
            <a:r>
              <a:rPr lang="en-US" sz="2800" smtClean="0">
                <a:solidFill>
                  <a:schemeClr val="tx1"/>
                </a:solidFill>
              </a:rPr>
              <a:t>People who have both cheated and been cheated on</a:t>
            </a:r>
          </a:p>
          <a:p>
            <a:pPr algn="ctr" eaLnBrk="1" hangingPunct="1">
              <a:buFont typeface="Wingdings 2" pitchFamily="18" charset="2"/>
              <a:buNone/>
            </a:pPr>
            <a:r>
              <a:rPr lang="en-US" sz="2400" smtClean="0">
                <a:solidFill>
                  <a:schemeClr val="tx1"/>
                </a:solidFill>
              </a:rPr>
              <a:t>(72% who cheat have also been cheated on) </a:t>
            </a:r>
          </a:p>
          <a:p>
            <a:pPr eaLnBrk="1" hangingPunct="1"/>
            <a:endParaRPr lang="en-US" smtClean="0">
              <a:solidFill>
                <a:schemeClr val="tx1"/>
              </a:solidFill>
            </a:endParaRPr>
          </a:p>
        </p:txBody>
      </p:sp>
      <p:graphicFrame>
        <p:nvGraphicFramePr>
          <p:cNvPr id="6" name="Table 5"/>
          <p:cNvGraphicFramePr>
            <a:graphicFrameLocks noGrp="1"/>
          </p:cNvGraphicFramePr>
          <p:nvPr/>
        </p:nvGraphicFramePr>
        <p:xfrm>
          <a:off x="762000" y="2819400"/>
          <a:ext cx="7727950" cy="1122363"/>
        </p:xfrm>
        <a:graphic>
          <a:graphicData uri="http://schemas.openxmlformats.org/drawingml/2006/table">
            <a:tbl>
              <a:tblPr firstRow="1" bandRow="1">
                <a:tableStyleId>{5C22544A-7EE6-4342-B048-85BDC9FD1C3A}</a:tableStyleId>
              </a:tblPr>
              <a:tblGrid>
                <a:gridCol w="2704783"/>
                <a:gridCol w="5023167"/>
              </a:tblGrid>
              <a:tr h="561182">
                <a:tc>
                  <a:txBody>
                    <a:bodyPr/>
                    <a:lstStyle/>
                    <a:p>
                      <a:r>
                        <a:rPr lang="en-US" sz="2700" dirty="0" smtClean="0">
                          <a:solidFill>
                            <a:schemeClr val="accent6">
                              <a:lumMod val="50000"/>
                            </a:schemeClr>
                          </a:solidFill>
                        </a:rPr>
                        <a:t>45% Male</a:t>
                      </a:r>
                      <a:endParaRPr lang="en-US" sz="2700" dirty="0">
                        <a:solidFill>
                          <a:schemeClr val="accent6">
                            <a:lumMod val="50000"/>
                          </a:schemeClr>
                        </a:solidFill>
                      </a:endParaRPr>
                    </a:p>
                  </a:txBody>
                  <a:tcPr marL="138411" marR="138411" marT="69186" marB="69186">
                    <a:solidFill>
                      <a:srgbClr val="99CCFF"/>
                    </a:solidFill>
                  </a:tcPr>
                </a:tc>
                <a:tc>
                  <a:txBody>
                    <a:bodyPr/>
                    <a:lstStyle/>
                    <a:p>
                      <a:r>
                        <a:rPr lang="en-US" sz="2700" dirty="0" smtClean="0">
                          <a:solidFill>
                            <a:schemeClr val="accent6">
                              <a:lumMod val="50000"/>
                            </a:schemeClr>
                          </a:solidFill>
                        </a:rPr>
                        <a:t>57% between 36 and 55</a:t>
                      </a:r>
                      <a:endParaRPr lang="en-US" sz="2700" dirty="0">
                        <a:solidFill>
                          <a:schemeClr val="accent6">
                            <a:lumMod val="50000"/>
                          </a:schemeClr>
                        </a:solidFill>
                      </a:endParaRPr>
                    </a:p>
                  </a:txBody>
                  <a:tcPr marL="138411" marR="138411" marT="69186" marB="69186">
                    <a:solidFill>
                      <a:srgbClr val="99CCFF"/>
                    </a:solidFill>
                  </a:tcPr>
                </a:tc>
              </a:tr>
              <a:tr h="561182">
                <a:tc>
                  <a:txBody>
                    <a:bodyPr/>
                    <a:lstStyle/>
                    <a:p>
                      <a:r>
                        <a:rPr lang="en-US" sz="2700" b="1" dirty="0" smtClean="0"/>
                        <a:t>55% Female</a:t>
                      </a:r>
                      <a:endParaRPr lang="en-US" sz="2700" b="1" dirty="0"/>
                    </a:p>
                  </a:txBody>
                  <a:tcPr marL="138411" marR="138411" marT="69186" marB="69186">
                    <a:solidFill>
                      <a:srgbClr val="99CCFF"/>
                    </a:solidFill>
                  </a:tcPr>
                </a:tc>
                <a:tc>
                  <a:txBody>
                    <a:bodyPr/>
                    <a:lstStyle/>
                    <a:p>
                      <a:r>
                        <a:rPr lang="en-US" sz="2700" b="1" dirty="0" smtClean="0"/>
                        <a:t>60% between 24 and 45</a:t>
                      </a:r>
                      <a:endParaRPr lang="en-US" sz="2700" b="1" dirty="0"/>
                    </a:p>
                  </a:txBody>
                  <a:tcPr marL="138411" marR="138411" marT="69186" marB="69186">
                    <a:solidFill>
                      <a:srgbClr val="99CCFF"/>
                    </a:solidFill>
                  </a:tcPr>
                </a:tc>
              </a:tr>
            </a:tbl>
          </a:graphicData>
        </a:graphic>
      </p:graphicFrame>
      <p:sp>
        <p:nvSpPr>
          <p:cNvPr id="7" name="TextBox 6"/>
          <p:cNvSpPr txBox="1">
            <a:spLocks noChangeArrowheads="1"/>
          </p:cNvSpPr>
          <p:nvPr/>
        </p:nvSpPr>
        <p:spPr bwMode="auto">
          <a:xfrm>
            <a:off x="609600" y="4114800"/>
            <a:ext cx="7543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latin typeface="Book Antiqua" pitchFamily="18" charset="0"/>
              </a:rPr>
              <a:t>More male combo cheaters than female</a:t>
            </a:r>
          </a:p>
          <a:p>
            <a:pPr eaLnBrk="1" hangingPunct="1"/>
            <a:endParaRPr lang="en-US" sz="3200">
              <a:latin typeface="Book Antiqua" pitchFamily="18" charset="0"/>
            </a:endParaRPr>
          </a:p>
          <a:p>
            <a:pPr eaLnBrk="1" hangingPunct="1"/>
            <a:r>
              <a:rPr lang="en-US" sz="3200">
                <a:latin typeface="Book Antiqua" pitchFamily="18" charset="0"/>
              </a:rPr>
              <a:t>These males have the highest appetite for more/better/different sex (70%)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8" y="1524000"/>
            <a:ext cx="89328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04800" y="457200"/>
            <a:ext cx="8686800" cy="838200"/>
          </a:xfrm>
          <a:prstGeom prst="rect">
            <a:avLst/>
          </a:prstGeom>
        </p:spPr>
        <p:txBody>
          <a:bodyPr/>
          <a:lstStyle/>
          <a:p>
            <a:pPr fontAlgn="auto">
              <a:spcAft>
                <a:spcPts val="0"/>
              </a:spcAft>
              <a:defRPr/>
            </a:pPr>
            <a:r>
              <a:rPr lang="en-US" sz="3600" cap="all" dirty="0">
                <a:solidFill>
                  <a:schemeClr val="accent6">
                    <a:lumMod val="50000"/>
                  </a:schemeClr>
                </a:solidFill>
                <a:effectLst>
                  <a:reflection blurRad="12700" stA="48000" endA="300" endPos="55000" dir="5400000" sy="-90000" algn="bl" rotWithShape="0"/>
                </a:effectLst>
                <a:latin typeface="+mj-lt"/>
                <a:ea typeface="+mj-ea"/>
                <a:cs typeface="+mj-cs"/>
              </a:rPr>
              <a:t>Justifications for cheating</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Book Antiqua" pitchFamily="18" charset="0"/>
            </a:endParaRPr>
          </a:p>
        </p:txBody>
      </p:sp>
      <p:graphicFrame>
        <p:nvGraphicFramePr>
          <p:cNvPr id="6146" name="Object 1"/>
          <p:cNvGraphicFramePr>
            <a:graphicFrameLocks noChangeAspect="1"/>
          </p:cNvGraphicFramePr>
          <p:nvPr/>
        </p:nvGraphicFramePr>
        <p:xfrm>
          <a:off x="1828800" y="381000"/>
          <a:ext cx="6232525" cy="5988050"/>
        </p:xfrm>
        <a:graphic>
          <a:graphicData uri="http://schemas.openxmlformats.org/presentationml/2006/ole">
            <mc:AlternateContent xmlns:mc="http://schemas.openxmlformats.org/markup-compatibility/2006">
              <mc:Choice xmlns:v="urn:schemas-microsoft-com:vml" Requires="v">
                <p:oleObj spid="_x0000_s6148" name="Chart" r:id="rId4" imgW="6096000" imgH="5857875" progId="Excel.Sheet.8">
                  <p:embed/>
                </p:oleObj>
              </mc:Choice>
              <mc:Fallback>
                <p:oleObj name="Chart" r:id="rId4" imgW="6096000" imgH="5857875"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81000"/>
                        <a:ext cx="6232525" cy="598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15400" cy="4800600"/>
          </a:xfrm>
        </p:spPr>
        <p:txBody>
          <a:bodyPr/>
          <a:lstStyle/>
          <a:p>
            <a:pPr eaLnBrk="1" hangingPunct="1">
              <a:buClrTx/>
              <a:buFont typeface="Wingdings 2" pitchFamily="18" charset="2"/>
              <a:buBlip>
                <a:blip r:embed="rId4"/>
              </a:buBlip>
            </a:pPr>
            <a:r>
              <a:rPr lang="en-US" sz="2600" smtClean="0">
                <a:solidFill>
                  <a:schemeClr val="tx1"/>
                </a:solidFill>
              </a:rPr>
              <a:t>Males, Boomers and Gen Y find the most satisfaction with cheating</a:t>
            </a:r>
          </a:p>
          <a:p>
            <a:pPr eaLnBrk="1" hangingPunct="1">
              <a:buClrTx/>
              <a:buFont typeface="Wingdings 2" pitchFamily="18" charset="2"/>
              <a:buBlip>
                <a:blip r:embed="rId4"/>
              </a:buBlip>
            </a:pPr>
            <a:r>
              <a:rPr lang="en-US" sz="2600" smtClean="0">
                <a:solidFill>
                  <a:schemeClr val="tx1"/>
                </a:solidFill>
              </a:rPr>
              <a:t>Females and Gen X report higher levels of discomfort with cheating</a:t>
            </a:r>
          </a:p>
          <a:p>
            <a:pPr eaLnBrk="1" hangingPunct="1">
              <a:buClrTx/>
              <a:buFont typeface="Wingdings 2" pitchFamily="18" charset="2"/>
              <a:buBlip>
                <a:blip r:embed="rId4"/>
              </a:buBlip>
            </a:pPr>
            <a:r>
              <a:rPr lang="en-US" sz="2600" smtClean="0">
                <a:solidFill>
                  <a:schemeClr val="tx1"/>
                </a:solidFill>
              </a:rPr>
              <a:t>Older men cheat with younger women and younger women cheat with older men</a:t>
            </a:r>
          </a:p>
          <a:p>
            <a:pPr eaLnBrk="1" hangingPunct="1">
              <a:buClrTx/>
              <a:buFont typeface="Wingdings 2" pitchFamily="18" charset="2"/>
              <a:buBlip>
                <a:blip r:embed="rId4"/>
              </a:buBlip>
            </a:pPr>
            <a:r>
              <a:rPr lang="en-US" sz="2600" smtClean="0">
                <a:solidFill>
                  <a:schemeClr val="tx1"/>
                </a:solidFill>
              </a:rPr>
              <a:t>The median age for cheating is 36-45 for men and women</a:t>
            </a:r>
          </a:p>
          <a:p>
            <a:pPr eaLnBrk="1" hangingPunct="1">
              <a:buClrTx/>
              <a:buFont typeface="Wingdings 2" pitchFamily="18" charset="2"/>
              <a:buBlip>
                <a:blip r:embed="rId4"/>
              </a:buBlip>
            </a:pPr>
            <a:r>
              <a:rPr lang="en-US" sz="2600" smtClean="0">
                <a:solidFill>
                  <a:schemeClr val="tx1"/>
                </a:solidFill>
              </a:rPr>
              <a:t>Younger cheaters contend no acceptable reasons to cheat</a:t>
            </a:r>
          </a:p>
          <a:p>
            <a:pPr eaLnBrk="1" hangingPunct="1">
              <a:buClrTx/>
              <a:buFont typeface="Wingdings 2" pitchFamily="18" charset="2"/>
              <a:buBlip>
                <a:blip r:embed="rId4"/>
              </a:buBlip>
            </a:pPr>
            <a:r>
              <a:rPr lang="en-US" sz="2600" smtClean="0">
                <a:solidFill>
                  <a:schemeClr val="tx1"/>
                </a:solidFill>
              </a:rPr>
              <a:t>Older cheaters consider a sexless marriage/relationship a justification for cheating</a:t>
            </a:r>
          </a:p>
          <a:p>
            <a:pPr eaLnBrk="1" hangingPunct="1">
              <a:buClrTx/>
              <a:buFont typeface="Wingdings" pitchFamily="2" charset="2"/>
              <a:buChar char="q"/>
            </a:pPr>
            <a:endParaRPr lang="en-US" sz="2400" smtClean="0">
              <a:solidFill>
                <a:schemeClr val="tx1"/>
              </a:solidFill>
            </a:endParaRPr>
          </a:p>
        </p:txBody>
      </p:sp>
      <p:sp>
        <p:nvSpPr>
          <p:cNvPr id="5" name="Title 4"/>
          <p:cNvSpPr>
            <a:spLocks noGrp="1"/>
          </p:cNvSpPr>
          <p:nvPr>
            <p:ph type="title"/>
          </p:nvPr>
        </p:nvSpPr>
        <p:spPr/>
        <p:txBody>
          <a:bodyPr/>
          <a:lstStyle/>
          <a:p>
            <a:pPr>
              <a:defRPr/>
            </a:pPr>
            <a:r>
              <a:rPr lang="en-US" dirty="0" smtClean="0"/>
              <a:t>Cheating Has no Age Limit</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152400" y="1524000"/>
            <a:ext cx="4191000" cy="4724400"/>
          </a:xfrm>
        </p:spPr>
        <p:txBody>
          <a:bodyPr/>
          <a:lstStyle/>
          <a:p>
            <a:pPr>
              <a:buClrTx/>
            </a:pPr>
            <a:r>
              <a:rPr lang="en-US" sz="2400" smtClean="0">
                <a:solidFill>
                  <a:schemeClr val="tx1"/>
                </a:solidFill>
              </a:rPr>
              <a:t>Males define cheating when there is genital contact</a:t>
            </a:r>
          </a:p>
          <a:p>
            <a:pPr>
              <a:buClrTx/>
            </a:pPr>
            <a:endParaRPr lang="en-US" sz="2400" smtClean="0">
              <a:solidFill>
                <a:schemeClr val="tx1"/>
              </a:solidFill>
            </a:endParaRPr>
          </a:p>
          <a:p>
            <a:pPr>
              <a:buClrTx/>
            </a:pPr>
            <a:r>
              <a:rPr lang="en-US" sz="2400" smtClean="0">
                <a:solidFill>
                  <a:schemeClr val="tx1"/>
                </a:solidFill>
              </a:rPr>
              <a:t>Males cheat for excitement</a:t>
            </a:r>
          </a:p>
          <a:p>
            <a:pPr>
              <a:buClrTx/>
            </a:pPr>
            <a:endParaRPr lang="en-US" sz="2400" smtClean="0">
              <a:solidFill>
                <a:schemeClr val="tx1"/>
              </a:solidFill>
            </a:endParaRPr>
          </a:p>
          <a:p>
            <a:pPr>
              <a:buClrTx/>
            </a:pPr>
            <a:r>
              <a:rPr lang="en-US" sz="2400" smtClean="0">
                <a:solidFill>
                  <a:schemeClr val="tx1"/>
                </a:solidFill>
              </a:rPr>
              <a:t>Males cheat to live out their sexual fantasies</a:t>
            </a:r>
            <a:br>
              <a:rPr lang="en-US" sz="2400" smtClean="0">
                <a:solidFill>
                  <a:schemeClr val="tx1"/>
                </a:solidFill>
              </a:rPr>
            </a:br>
            <a:endParaRPr lang="en-US" sz="2400" smtClean="0">
              <a:solidFill>
                <a:schemeClr val="tx1"/>
              </a:solidFill>
            </a:endParaRPr>
          </a:p>
          <a:p>
            <a:pPr>
              <a:buClrTx/>
            </a:pPr>
            <a:r>
              <a:rPr lang="en-US" sz="2400" smtClean="0"/>
              <a:t>Males believe they can get away with cheating</a:t>
            </a:r>
          </a:p>
        </p:txBody>
      </p:sp>
      <p:sp>
        <p:nvSpPr>
          <p:cNvPr id="34819" name="Rectangle 3"/>
          <p:cNvSpPr>
            <a:spLocks noChangeArrowheads="1"/>
          </p:cNvSpPr>
          <p:nvPr/>
        </p:nvSpPr>
        <p:spPr bwMode="auto">
          <a:xfrm>
            <a:off x="4267200" y="1447800"/>
            <a:ext cx="47244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20000"/>
              </a:spcBef>
              <a:buSzPct val="70000"/>
              <a:buFont typeface="Wingdings 2" pitchFamily="18" charset="2"/>
              <a:buChar char=""/>
            </a:pPr>
            <a:r>
              <a:rPr lang="en-US" sz="2400">
                <a:latin typeface="Franklin Gothic Book" pitchFamily="34" charset="0"/>
              </a:rPr>
              <a:t>Females consider emotional connection to be cheating</a:t>
            </a:r>
          </a:p>
          <a:p>
            <a:pPr eaLnBrk="0" hangingPunct="0">
              <a:spcBef>
                <a:spcPct val="20000"/>
              </a:spcBef>
              <a:buSzPct val="70000"/>
            </a:pPr>
            <a:endParaRPr lang="en-US" sz="2400">
              <a:latin typeface="Franklin Gothic Book" pitchFamily="34" charset="0"/>
            </a:endParaRPr>
          </a:p>
          <a:p>
            <a:pPr eaLnBrk="0" hangingPunct="0">
              <a:spcBef>
                <a:spcPct val="20000"/>
              </a:spcBef>
              <a:buSzPct val="70000"/>
              <a:buFont typeface="Wingdings 2" pitchFamily="18" charset="2"/>
              <a:buChar char=""/>
            </a:pPr>
            <a:r>
              <a:rPr lang="en-US" sz="2400">
                <a:latin typeface="Franklin Gothic Book" pitchFamily="34" charset="0"/>
              </a:rPr>
              <a:t>Females cheat for attention</a:t>
            </a:r>
          </a:p>
          <a:p>
            <a:pPr eaLnBrk="0" hangingPunct="0">
              <a:spcBef>
                <a:spcPct val="20000"/>
              </a:spcBef>
              <a:buSzPct val="70000"/>
              <a:buFont typeface="Wingdings 2" pitchFamily="18" charset="2"/>
              <a:buChar char=""/>
            </a:pPr>
            <a:endParaRPr lang="en-US" sz="2400">
              <a:latin typeface="Franklin Gothic Book" pitchFamily="34" charset="0"/>
            </a:endParaRPr>
          </a:p>
          <a:p>
            <a:pPr eaLnBrk="0" hangingPunct="0">
              <a:spcBef>
                <a:spcPct val="20000"/>
              </a:spcBef>
              <a:buSzPct val="70000"/>
              <a:buFont typeface="Wingdings 2" pitchFamily="18" charset="2"/>
              <a:buChar char=""/>
            </a:pPr>
            <a:r>
              <a:rPr lang="en-US" sz="2400">
                <a:latin typeface="Franklin Gothic Book" pitchFamily="34" charset="0"/>
              </a:rPr>
              <a:t>Female secret lovers find less satisfaction</a:t>
            </a:r>
          </a:p>
          <a:p>
            <a:pPr eaLnBrk="0" hangingPunct="0">
              <a:spcBef>
                <a:spcPct val="20000"/>
              </a:spcBef>
              <a:buSzPct val="70000"/>
            </a:pPr>
            <a:endParaRPr lang="en-US" sz="2400">
              <a:latin typeface="Franklin Gothic Book" pitchFamily="34" charset="0"/>
            </a:endParaRPr>
          </a:p>
          <a:p>
            <a:pPr eaLnBrk="0" hangingPunct="0">
              <a:spcBef>
                <a:spcPct val="20000"/>
              </a:spcBef>
              <a:buSzPct val="70000"/>
              <a:buFont typeface="Wingdings 2" pitchFamily="18" charset="2"/>
              <a:buChar char=""/>
            </a:pPr>
            <a:r>
              <a:rPr lang="en-US" sz="2400">
                <a:latin typeface="Franklin Gothic Book" pitchFamily="34" charset="0"/>
              </a:rPr>
              <a:t>Females more likely to consider cheating to be wrong</a:t>
            </a:r>
          </a:p>
        </p:txBody>
      </p:sp>
      <p:sp>
        <p:nvSpPr>
          <p:cNvPr id="5"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6">
                    <a:lumMod val="50000"/>
                  </a:schemeClr>
                </a:solidFill>
              </a:rPr>
              <a:t>Male </a:t>
            </a:r>
            <a:r>
              <a:rPr lang="en-US" dirty="0" err="1" smtClean="0">
                <a:solidFill>
                  <a:schemeClr val="accent6">
                    <a:lumMod val="50000"/>
                  </a:schemeClr>
                </a:solidFill>
              </a:rPr>
              <a:t>vs</a:t>
            </a:r>
            <a:r>
              <a:rPr lang="en-US" dirty="0" smtClean="0">
                <a:solidFill>
                  <a:schemeClr val="accent6">
                    <a:lumMod val="50000"/>
                  </a:schemeClr>
                </a:solidFill>
              </a:rPr>
              <a:t> Female cheating Conclusions</a:t>
            </a:r>
            <a:endParaRPr lang="en-US" dirty="0">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additive="base">
                                        <p:cTn id="7" dur="1000" fill="hold"/>
                                        <p:tgtEl>
                                          <p:spTgt spid="3481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481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anim calcmode="lin" valueType="num">
                                      <p:cBhvr additive="base">
                                        <p:cTn id="11"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nodeType="afterEffect">
                                  <p:stCondLst>
                                    <p:cond delay="0"/>
                                  </p:stCondLst>
                                  <p:childTnLst>
                                    <p:set>
                                      <p:cBhvr>
                                        <p:cTn id="15" dur="1" fill="hold">
                                          <p:stCondLst>
                                            <p:cond delay="0"/>
                                          </p:stCondLst>
                                        </p:cTn>
                                        <p:tgtEl>
                                          <p:spTgt spid="34818">
                                            <p:txEl>
                                              <p:pRg st="2" end="2"/>
                                            </p:txEl>
                                          </p:spTgt>
                                        </p:tgtEl>
                                        <p:attrNameLst>
                                          <p:attrName>style.visibility</p:attrName>
                                        </p:attrNameLst>
                                      </p:cBhvr>
                                      <p:to>
                                        <p:strVal val="visible"/>
                                      </p:to>
                                    </p:set>
                                    <p:anim calcmode="lin" valueType="num">
                                      <p:cBhvr additive="base">
                                        <p:cTn id="16" dur="1000" fill="hold"/>
                                        <p:tgtEl>
                                          <p:spTgt spid="34818">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4818">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4819">
                                            <p:txEl>
                                              <p:pRg st="2" end="2"/>
                                            </p:txEl>
                                          </p:spTgt>
                                        </p:tgtEl>
                                        <p:attrNameLst>
                                          <p:attrName>style.visibility</p:attrName>
                                        </p:attrNameLst>
                                      </p:cBhvr>
                                      <p:to>
                                        <p:strVal val="visible"/>
                                      </p:to>
                                    </p:set>
                                    <p:anim calcmode="lin" valueType="num">
                                      <p:cBhvr additive="base">
                                        <p:cTn id="20"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2000"/>
                            </p:stCondLst>
                            <p:childTnLst>
                              <p:par>
                                <p:cTn id="23" presetID="2" presetClass="entr" presetSubtype="4" fill="hold" nodeType="afterEffect">
                                  <p:stCondLst>
                                    <p:cond delay="0"/>
                                  </p:stCondLst>
                                  <p:childTnLst>
                                    <p:set>
                                      <p:cBhvr>
                                        <p:cTn id="24" dur="1" fill="hold">
                                          <p:stCondLst>
                                            <p:cond delay="0"/>
                                          </p:stCondLst>
                                        </p:cTn>
                                        <p:tgtEl>
                                          <p:spTgt spid="34818">
                                            <p:txEl>
                                              <p:pRg st="4" end="4"/>
                                            </p:txEl>
                                          </p:spTgt>
                                        </p:tgtEl>
                                        <p:attrNameLst>
                                          <p:attrName>style.visibility</p:attrName>
                                        </p:attrNameLst>
                                      </p:cBhvr>
                                      <p:to>
                                        <p:strVal val="visible"/>
                                      </p:to>
                                    </p:set>
                                    <p:anim calcmode="lin" valueType="num">
                                      <p:cBhvr additive="base">
                                        <p:cTn id="25" dur="1000" fill="hold"/>
                                        <p:tgtEl>
                                          <p:spTgt spid="34818">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481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4819">
                                            <p:txEl>
                                              <p:pRg st="4" end="4"/>
                                            </p:txEl>
                                          </p:spTgt>
                                        </p:tgtEl>
                                        <p:attrNameLst>
                                          <p:attrName>style.visibility</p:attrName>
                                        </p:attrNameLst>
                                      </p:cBhvr>
                                      <p:to>
                                        <p:strVal val="visible"/>
                                      </p:to>
                                    </p:set>
                                    <p:anim calcmode="lin" valueType="num">
                                      <p:cBhvr additive="base">
                                        <p:cTn id="29"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3000"/>
                            </p:stCondLst>
                            <p:childTnLst>
                              <p:par>
                                <p:cTn id="32" presetID="2" presetClass="entr" presetSubtype="4" fill="hold" nodeType="afterEffect">
                                  <p:stCondLst>
                                    <p:cond delay="0"/>
                                  </p:stCondLst>
                                  <p:childTnLst>
                                    <p:set>
                                      <p:cBhvr>
                                        <p:cTn id="33" dur="1" fill="hold">
                                          <p:stCondLst>
                                            <p:cond delay="0"/>
                                          </p:stCondLst>
                                        </p:cTn>
                                        <p:tgtEl>
                                          <p:spTgt spid="34818">
                                            <p:txEl>
                                              <p:pRg st="5" end="5"/>
                                            </p:txEl>
                                          </p:spTgt>
                                        </p:tgtEl>
                                        <p:attrNameLst>
                                          <p:attrName>style.visibility</p:attrName>
                                        </p:attrNameLst>
                                      </p:cBhvr>
                                      <p:to>
                                        <p:strVal val="visible"/>
                                      </p:to>
                                    </p:set>
                                    <p:anim calcmode="lin" valueType="num">
                                      <p:cBhvr additive="base">
                                        <p:cTn id="34" dur="1000" fill="hold"/>
                                        <p:tgtEl>
                                          <p:spTgt spid="34818">
                                            <p:txEl>
                                              <p:pRg st="5" end="5"/>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34818">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4819">
                                            <p:txEl>
                                              <p:pRg st="6" end="6"/>
                                            </p:txEl>
                                          </p:spTgt>
                                        </p:tgtEl>
                                        <p:attrNameLst>
                                          <p:attrName>style.visibility</p:attrName>
                                        </p:attrNameLst>
                                      </p:cBhvr>
                                      <p:to>
                                        <p:strVal val="visible"/>
                                      </p:to>
                                    </p:set>
                                    <p:anim calcmode="lin" valueType="num">
                                      <p:cBhvr additive="base">
                                        <p:cTn id="38" dur="10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4025"/>
            <a:ext cx="8686800" cy="838200"/>
          </a:xfrm>
        </p:spPr>
        <p:txBody>
          <a:bodyPr/>
          <a:lstStyle/>
          <a:p>
            <a:pPr eaLnBrk="1" fontAlgn="auto" hangingPunct="1">
              <a:spcAft>
                <a:spcPts val="0"/>
              </a:spcAft>
              <a:defRPr/>
            </a:pPr>
            <a:r>
              <a:rPr lang="en-US" dirty="0" smtClean="0">
                <a:solidFill>
                  <a:schemeClr val="accent6">
                    <a:lumMod val="50000"/>
                  </a:schemeClr>
                </a:solidFill>
              </a:rPr>
              <a:t>Evidence of Non-</a:t>
            </a:r>
            <a:r>
              <a:rPr lang="en-US" dirty="0" err="1" smtClean="0">
                <a:solidFill>
                  <a:schemeClr val="accent6">
                    <a:lumMod val="50000"/>
                  </a:schemeClr>
                </a:solidFill>
              </a:rPr>
              <a:t>MonogAmy</a:t>
            </a:r>
            <a:endParaRPr lang="en-US" dirty="0">
              <a:solidFill>
                <a:schemeClr val="accent6">
                  <a:lumMod val="50000"/>
                </a:schemeClr>
              </a:solidFill>
            </a:endParaRPr>
          </a:p>
        </p:txBody>
      </p:sp>
      <p:sp>
        <p:nvSpPr>
          <p:cNvPr id="3" name="Content Placeholder 2"/>
          <p:cNvSpPr>
            <a:spLocks noGrp="1"/>
          </p:cNvSpPr>
          <p:nvPr>
            <p:ph idx="1"/>
          </p:nvPr>
        </p:nvSpPr>
        <p:spPr>
          <a:xfrm>
            <a:off x="0" y="3962400"/>
            <a:ext cx="4114800" cy="914400"/>
          </a:xfrm>
        </p:spPr>
        <p:txBody>
          <a:bodyPr>
            <a:normAutofit fontScale="32500" lnSpcReduction="20000"/>
          </a:bodyPr>
          <a:lstStyle/>
          <a:p>
            <a:pPr marL="651510" indent="-514350" eaLnBrk="1" fontAlgn="auto" hangingPunct="1">
              <a:spcAft>
                <a:spcPts val="0"/>
              </a:spcAft>
              <a:buClr>
                <a:schemeClr val="tx1">
                  <a:shade val="95000"/>
                </a:schemeClr>
              </a:buClr>
              <a:buFont typeface="Wingdings 2"/>
              <a:buNone/>
              <a:defRPr/>
            </a:pPr>
            <a:endParaRPr lang="en-US" dirty="0" smtClean="0">
              <a:solidFill>
                <a:schemeClr val="tx1"/>
              </a:solidFill>
            </a:endParaRPr>
          </a:p>
          <a:p>
            <a:pPr marL="651510" indent="-514350" eaLnBrk="1" fontAlgn="auto" hangingPunct="1">
              <a:spcAft>
                <a:spcPts val="0"/>
              </a:spcAft>
              <a:buClr>
                <a:schemeClr val="tx1">
                  <a:shade val="95000"/>
                </a:schemeClr>
              </a:buClr>
              <a:buFont typeface="Wingdings 2"/>
              <a:buNone/>
              <a:defRPr/>
            </a:pPr>
            <a:endParaRPr lang="en-US" dirty="0" smtClean="0">
              <a:solidFill>
                <a:schemeClr val="tx1"/>
              </a:solidFill>
            </a:endParaRPr>
          </a:p>
          <a:p>
            <a:pPr marL="651510" indent="-514350" eaLnBrk="1" fontAlgn="auto" hangingPunct="1">
              <a:spcAft>
                <a:spcPts val="0"/>
              </a:spcAft>
              <a:buClr>
                <a:schemeClr val="tx1">
                  <a:shade val="95000"/>
                </a:schemeClr>
              </a:buClr>
              <a:buFont typeface="Wingdings 2"/>
              <a:buNone/>
              <a:defRPr/>
            </a:pPr>
            <a:r>
              <a:rPr lang="en-US" sz="9800" b="1" dirty="0" smtClean="0">
                <a:solidFill>
                  <a:schemeClr val="tx1"/>
                </a:solidFill>
              </a:rPr>
              <a:t>3. Sperm Competition</a:t>
            </a:r>
          </a:p>
        </p:txBody>
      </p:sp>
      <p:pic>
        <p:nvPicPr>
          <p:cNvPr id="19460" name="Picture 4" descr="C:\Documents and Settings\shelly\Desktop\goril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513" y="1524000"/>
            <a:ext cx="47132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C:\Documents and Settings\shelly\Desktop\Chimp-with-huge-bal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524000"/>
            <a:ext cx="34956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descr="C:\Documents and Settings\shelly\Desktop\sperm-eg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133600"/>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1752600"/>
            <a:ext cx="4191000" cy="584200"/>
          </a:xfrm>
          <a:prstGeom prst="rect">
            <a:avLst/>
          </a:prstGeom>
        </p:spPr>
        <p:txBody>
          <a:bodyPr>
            <a:spAutoFit/>
          </a:bodyPr>
          <a:lstStyle/>
          <a:p>
            <a:pPr marL="651510" indent="-514350" fontAlgn="auto">
              <a:spcAft>
                <a:spcPts val="0"/>
              </a:spcAft>
              <a:buClr>
                <a:schemeClr val="tx1">
                  <a:shade val="95000"/>
                </a:schemeClr>
              </a:buClr>
              <a:buFont typeface="Wingdings 2"/>
              <a:buNone/>
              <a:defRPr/>
            </a:pPr>
            <a:r>
              <a:rPr lang="en-US" sz="3200" dirty="0">
                <a:latin typeface="+mj-lt"/>
              </a:rPr>
              <a:t>1. Sexual Dimorphism</a:t>
            </a:r>
          </a:p>
        </p:txBody>
      </p:sp>
      <p:sp>
        <p:nvSpPr>
          <p:cNvPr id="8" name="Rectangle 7"/>
          <p:cNvSpPr/>
          <p:nvPr/>
        </p:nvSpPr>
        <p:spPr>
          <a:xfrm>
            <a:off x="0" y="3124200"/>
            <a:ext cx="2906713" cy="584200"/>
          </a:xfrm>
          <a:prstGeom prst="rect">
            <a:avLst/>
          </a:prstGeom>
        </p:spPr>
        <p:txBody>
          <a:bodyPr wrap="none">
            <a:spAutoFit/>
          </a:bodyPr>
          <a:lstStyle/>
          <a:p>
            <a:pPr marL="651510" indent="-514350" fontAlgn="auto">
              <a:spcAft>
                <a:spcPts val="0"/>
              </a:spcAft>
              <a:buClr>
                <a:schemeClr val="tx1">
                  <a:shade val="95000"/>
                </a:schemeClr>
              </a:buClr>
              <a:buFont typeface="Wingdings 2"/>
              <a:buNone/>
              <a:defRPr/>
            </a:pPr>
            <a:r>
              <a:rPr lang="en-US" sz="3200" dirty="0">
                <a:latin typeface="+mj-lt"/>
              </a:rPr>
              <a:t>2. Testicle Size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ppt_x"/>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nodeType="clickEffect">
                                  <p:stCondLst>
                                    <p:cond delay="0"/>
                                  </p:stCondLst>
                                  <p:childTnLst>
                                    <p:anim calcmode="lin" valueType="num">
                                      <p:cBhvr additive="base">
                                        <p:cTn id="16" dur="500"/>
                                        <p:tgtEl>
                                          <p:spTgt spid="19460"/>
                                        </p:tgtEl>
                                        <p:attrNameLst>
                                          <p:attrName>ppt_x</p:attrName>
                                        </p:attrNameLst>
                                      </p:cBhvr>
                                      <p:tavLst>
                                        <p:tav tm="0">
                                          <p:val>
                                            <p:strVal val="ppt_x"/>
                                          </p:val>
                                        </p:tav>
                                        <p:tav tm="100000">
                                          <p:val>
                                            <p:strVal val="ppt_x"/>
                                          </p:val>
                                        </p:tav>
                                      </p:tavLst>
                                    </p:anim>
                                    <p:anim calcmode="lin" valueType="num">
                                      <p:cBhvr additive="base">
                                        <p:cTn id="17" dur="500"/>
                                        <p:tgtEl>
                                          <p:spTgt spid="19460"/>
                                        </p:tgtEl>
                                        <p:attrNameLst>
                                          <p:attrName>ppt_y</p:attrName>
                                        </p:attrNameLst>
                                      </p:cBhvr>
                                      <p:tavLst>
                                        <p:tav tm="0">
                                          <p:val>
                                            <p:strVal val="ppt_y"/>
                                          </p:val>
                                        </p:tav>
                                        <p:tav tm="100000">
                                          <p:val>
                                            <p:strVal val="1+ppt_h/2"/>
                                          </p:val>
                                        </p:tav>
                                      </p:tavLst>
                                    </p:anim>
                                    <p:set>
                                      <p:cBhvr>
                                        <p:cTn id="18" dur="1" fill="hold">
                                          <p:stCondLst>
                                            <p:cond delay="499"/>
                                          </p:stCondLst>
                                        </p:cTn>
                                        <p:tgtEl>
                                          <p:spTgt spid="19460"/>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par>
                          <p:cTn id="23" fill="hold" nodeType="afterGroup">
                            <p:stCondLst>
                              <p:cond delay="500"/>
                            </p:stCondLst>
                            <p:childTnLst>
                              <p:par>
                                <p:cTn id="24" presetID="2" presetClass="entr" presetSubtype="4" fill="hold" nodeType="afterEffect">
                                  <p:stCondLst>
                                    <p:cond delay="0"/>
                                  </p:stCondLst>
                                  <p:childTnLst>
                                    <p:set>
                                      <p:cBhvr>
                                        <p:cTn id="25" dur="1" fill="hold">
                                          <p:stCondLst>
                                            <p:cond delay="0"/>
                                          </p:stCondLst>
                                        </p:cTn>
                                        <p:tgtEl>
                                          <p:spTgt spid="19461"/>
                                        </p:tgtEl>
                                        <p:attrNameLst>
                                          <p:attrName>style.visibility</p:attrName>
                                        </p:attrNameLst>
                                      </p:cBhvr>
                                      <p:to>
                                        <p:strVal val="visible"/>
                                      </p:to>
                                    </p:set>
                                    <p:anim calcmode="lin" valueType="num">
                                      <p:cBhvr additive="base">
                                        <p:cTn id="26" dur="500" fill="hold"/>
                                        <p:tgtEl>
                                          <p:spTgt spid="19461"/>
                                        </p:tgtEl>
                                        <p:attrNameLst>
                                          <p:attrName>ppt_x</p:attrName>
                                        </p:attrNameLst>
                                      </p:cBhvr>
                                      <p:tavLst>
                                        <p:tav tm="0">
                                          <p:val>
                                            <p:strVal val="#ppt_x"/>
                                          </p:val>
                                        </p:tav>
                                        <p:tav tm="100000">
                                          <p:val>
                                            <p:strVal val="#ppt_x"/>
                                          </p:val>
                                        </p:tav>
                                      </p:tavLst>
                                    </p:anim>
                                    <p:anim calcmode="lin" valueType="num">
                                      <p:cBhvr additive="base">
                                        <p:cTn id="27" dur="500" fill="hold"/>
                                        <p:tgtEl>
                                          <p:spTgt spid="1946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xit" presetSubtype="4" fill="hold" nodeType="clickEffect">
                                  <p:stCondLst>
                                    <p:cond delay="0"/>
                                  </p:stCondLst>
                                  <p:childTnLst>
                                    <p:anim calcmode="lin" valueType="num">
                                      <p:cBhvr additive="base">
                                        <p:cTn id="35" dur="500"/>
                                        <p:tgtEl>
                                          <p:spTgt spid="19461"/>
                                        </p:tgtEl>
                                        <p:attrNameLst>
                                          <p:attrName>ppt_x</p:attrName>
                                        </p:attrNameLst>
                                      </p:cBhvr>
                                      <p:tavLst>
                                        <p:tav tm="0">
                                          <p:val>
                                            <p:strVal val="ppt_x"/>
                                          </p:val>
                                        </p:tav>
                                        <p:tav tm="100000">
                                          <p:val>
                                            <p:strVal val="ppt_x"/>
                                          </p:val>
                                        </p:tav>
                                      </p:tavLst>
                                    </p:anim>
                                    <p:anim calcmode="lin" valueType="num">
                                      <p:cBhvr additive="base">
                                        <p:cTn id="36" dur="500"/>
                                        <p:tgtEl>
                                          <p:spTgt spid="19461"/>
                                        </p:tgtEl>
                                        <p:attrNameLst>
                                          <p:attrName>ppt_y</p:attrName>
                                        </p:attrNameLst>
                                      </p:cBhvr>
                                      <p:tavLst>
                                        <p:tav tm="0">
                                          <p:val>
                                            <p:strVal val="ppt_y"/>
                                          </p:val>
                                        </p:tav>
                                        <p:tav tm="100000">
                                          <p:val>
                                            <p:strVal val="1+ppt_h/2"/>
                                          </p:val>
                                        </p:tav>
                                      </p:tavLst>
                                    </p:anim>
                                    <p:set>
                                      <p:cBhvr>
                                        <p:cTn id="37" dur="1" fill="hold">
                                          <p:stCondLst>
                                            <p:cond delay="499"/>
                                          </p:stCondLst>
                                        </p:cTn>
                                        <p:tgtEl>
                                          <p:spTgt spid="19461"/>
                                        </p:tgtEl>
                                        <p:attrNameLst>
                                          <p:attrName>style.visibility</p:attrName>
                                        </p:attrNameLst>
                                      </p:cBhvr>
                                      <p:to>
                                        <p:strVal val="hidden"/>
                                      </p:to>
                                    </p:set>
                                  </p:childTnLst>
                                </p:cTn>
                              </p:par>
                              <p:par>
                                <p:cTn id="38" presetID="2" presetClass="exit" presetSubtype="4" fill="hold" grpId="1" nodeType="withEffect">
                                  <p:stCondLst>
                                    <p:cond delay="0"/>
                                  </p:stCondLst>
                                  <p:childTnLst>
                                    <p:anim calcmode="lin" valueType="num">
                                      <p:cBhvr additive="base">
                                        <p:cTn id="39" dur="500"/>
                                        <p:tgtEl>
                                          <p:spTgt spid="8"/>
                                        </p:tgtEl>
                                        <p:attrNameLst>
                                          <p:attrName>ppt_x</p:attrName>
                                        </p:attrNameLst>
                                      </p:cBhvr>
                                      <p:tavLst>
                                        <p:tav tm="0">
                                          <p:val>
                                            <p:strVal val="ppt_x"/>
                                          </p:val>
                                        </p:tav>
                                        <p:tav tm="100000">
                                          <p:val>
                                            <p:strVal val="ppt_x"/>
                                          </p:val>
                                        </p:tav>
                                      </p:tavLst>
                                    </p:anim>
                                    <p:anim calcmode="lin" valueType="num">
                                      <p:cBhvr additive="base">
                                        <p:cTn id="40" dur="500"/>
                                        <p:tgtEl>
                                          <p:spTgt spid="8"/>
                                        </p:tgtEl>
                                        <p:attrNameLst>
                                          <p:attrName>ppt_y</p:attrName>
                                        </p:attrNameLst>
                                      </p:cBhvr>
                                      <p:tavLst>
                                        <p:tav tm="0">
                                          <p:val>
                                            <p:strVal val="ppt_y"/>
                                          </p:val>
                                        </p:tav>
                                        <p:tav tm="100000">
                                          <p:val>
                                            <p:strVal val="1+ppt_h/2"/>
                                          </p:val>
                                        </p:tav>
                                      </p:tavLst>
                                    </p:anim>
                                    <p:set>
                                      <p:cBhvr>
                                        <p:cTn id="41" dur="1" fill="hold">
                                          <p:stCondLst>
                                            <p:cond delay="499"/>
                                          </p:stCondLst>
                                        </p:cTn>
                                        <p:tgtEl>
                                          <p:spTgt spid="8"/>
                                        </p:tgtEl>
                                        <p:attrNameLst>
                                          <p:attrName>style.visibility</p:attrName>
                                        </p:attrNameLst>
                                      </p:cBhvr>
                                      <p:to>
                                        <p:strVal val="hidden"/>
                                      </p:to>
                                    </p:set>
                                  </p:childTnLst>
                                </p:cTn>
                              </p:par>
                            </p:childTnLst>
                          </p:cTn>
                        </p:par>
                        <p:par>
                          <p:cTn id="42" fill="hold" nodeType="afterGroup">
                            <p:stCondLst>
                              <p:cond delay="500"/>
                            </p:stCondLst>
                            <p:childTnLst>
                              <p:par>
                                <p:cTn id="43" presetID="2" presetClass="entr" presetSubtype="4" fill="hold" nodeType="afterEffect">
                                  <p:stCondLst>
                                    <p:cond delay="0"/>
                                  </p:stCondLst>
                                  <p:childTnLst>
                                    <p:set>
                                      <p:cBhvr>
                                        <p:cTn id="44" dur="1" fill="hold">
                                          <p:stCondLst>
                                            <p:cond delay="0"/>
                                          </p:stCondLst>
                                        </p:cTn>
                                        <p:tgtEl>
                                          <p:spTgt spid="19462"/>
                                        </p:tgtEl>
                                        <p:attrNameLst>
                                          <p:attrName>style.visibility</p:attrName>
                                        </p:attrNameLst>
                                      </p:cBhvr>
                                      <p:to>
                                        <p:strVal val="visible"/>
                                      </p:to>
                                    </p:set>
                                    <p:anim calcmode="lin" valueType="num">
                                      <p:cBhvr additive="base">
                                        <p:cTn id="45" dur="500" fill="hold"/>
                                        <p:tgtEl>
                                          <p:spTgt spid="19462"/>
                                        </p:tgtEl>
                                        <p:attrNameLst>
                                          <p:attrName>ppt_x</p:attrName>
                                        </p:attrNameLst>
                                      </p:cBhvr>
                                      <p:tavLst>
                                        <p:tav tm="0">
                                          <p:val>
                                            <p:strVal val="#ppt_x"/>
                                          </p:val>
                                        </p:tav>
                                        <p:tav tm="100000">
                                          <p:val>
                                            <p:strVal val="#ppt_x"/>
                                          </p:val>
                                        </p:tav>
                                      </p:tavLst>
                                    </p:anim>
                                    <p:anim calcmode="lin" valueType="num">
                                      <p:cBhvr additive="base">
                                        <p:cTn id="46" dur="500" fill="hold"/>
                                        <p:tgtEl>
                                          <p:spTgt spid="1946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7" grpId="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838200"/>
          </a:xfrm>
        </p:spPr>
        <p:txBody>
          <a:bodyPr/>
          <a:lstStyle/>
          <a:p>
            <a:pPr eaLnBrk="1" fontAlgn="auto" hangingPunct="1">
              <a:spcAft>
                <a:spcPts val="0"/>
              </a:spcAft>
              <a:defRPr/>
            </a:pPr>
            <a:r>
              <a:rPr lang="en-US" dirty="0" smtClean="0"/>
              <a:t>brain Chemistry of romantic love</a:t>
            </a:r>
            <a:endParaRPr lang="en-US" dirty="0"/>
          </a:p>
        </p:txBody>
      </p:sp>
      <p:sp>
        <p:nvSpPr>
          <p:cNvPr id="16387" name="Rectangle 9"/>
          <p:cNvSpPr>
            <a:spLocks noChangeArrowheads="1"/>
          </p:cNvSpPr>
          <p:nvPr/>
        </p:nvSpPr>
        <p:spPr bwMode="auto">
          <a:xfrm>
            <a:off x="766763" y="1595438"/>
            <a:ext cx="833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t>Lust</a:t>
            </a:r>
            <a:endParaRPr lang="en-US" sz="2400"/>
          </a:p>
        </p:txBody>
      </p:sp>
      <p:sp>
        <p:nvSpPr>
          <p:cNvPr id="16388" name="Rectangle 10"/>
          <p:cNvSpPr>
            <a:spLocks noChangeArrowheads="1"/>
          </p:cNvSpPr>
          <p:nvPr/>
        </p:nvSpPr>
        <p:spPr bwMode="auto">
          <a:xfrm>
            <a:off x="3200400" y="114300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t>Attraction phase</a:t>
            </a:r>
          </a:p>
        </p:txBody>
      </p:sp>
      <p:sp>
        <p:nvSpPr>
          <p:cNvPr id="16389" name="Rectangle 12"/>
          <p:cNvSpPr>
            <a:spLocks noChangeArrowheads="1"/>
          </p:cNvSpPr>
          <p:nvPr/>
        </p:nvSpPr>
        <p:spPr bwMode="auto">
          <a:xfrm>
            <a:off x="6096000" y="1143000"/>
            <a:ext cx="2854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t>Attachment phase</a:t>
            </a:r>
          </a:p>
        </p:txBody>
      </p:sp>
      <p:pic>
        <p:nvPicPr>
          <p:cNvPr id="17419" name="Picture 11" descr="K:\Loveology University\Stock Photos\SpendtheWeekendinB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752600"/>
            <a:ext cx="2895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descr="K:\Loveology University\Stock Photos\eyecontac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81200"/>
            <a:ext cx="26543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0" descr="C:\Documents and Settings\Ava Cadell\Desktop\K Drive\Loveology University\Stock Photos\Love Starts While Dressed cropp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86000"/>
            <a:ext cx="25717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7420"/>
                                        </p:tgtEl>
                                        <p:attrNameLst>
                                          <p:attrName>style.visibility</p:attrName>
                                        </p:attrNameLst>
                                      </p:cBhvr>
                                      <p:to>
                                        <p:strVal val="visible"/>
                                      </p:to>
                                    </p:set>
                                    <p:anim calcmode="lin" valueType="num">
                                      <p:cBhvr>
                                        <p:cTn id="7" dur="500" fill="hold"/>
                                        <p:tgtEl>
                                          <p:spTgt spid="17420"/>
                                        </p:tgtEl>
                                        <p:attrNameLst>
                                          <p:attrName>ppt_w</p:attrName>
                                        </p:attrNameLst>
                                      </p:cBhvr>
                                      <p:tavLst>
                                        <p:tav tm="0">
                                          <p:val>
                                            <p:fltVal val="0"/>
                                          </p:val>
                                        </p:tav>
                                        <p:tav tm="100000">
                                          <p:val>
                                            <p:strVal val="#ppt_w"/>
                                          </p:val>
                                        </p:tav>
                                      </p:tavLst>
                                    </p:anim>
                                    <p:anim calcmode="lin" valueType="num">
                                      <p:cBhvr>
                                        <p:cTn id="8" dur="500" fill="hold"/>
                                        <p:tgtEl>
                                          <p:spTgt spid="17420"/>
                                        </p:tgtEl>
                                        <p:attrNameLst>
                                          <p:attrName>ppt_h</p:attrName>
                                        </p:attrNameLst>
                                      </p:cBhvr>
                                      <p:tavLst>
                                        <p:tav tm="0">
                                          <p:val>
                                            <p:fltVal val="0"/>
                                          </p:val>
                                        </p:tav>
                                        <p:tav tm="100000">
                                          <p:val>
                                            <p:strVal val="#ppt_h"/>
                                          </p:val>
                                        </p:tav>
                                      </p:tavLst>
                                    </p:anim>
                                    <p:anim calcmode="lin" valueType="num">
                                      <p:cBhvr>
                                        <p:cTn id="9" dur="500" fill="hold"/>
                                        <p:tgtEl>
                                          <p:spTgt spid="17420"/>
                                        </p:tgtEl>
                                        <p:attrNameLst>
                                          <p:attrName>style.rotation</p:attrName>
                                        </p:attrNameLst>
                                      </p:cBhvr>
                                      <p:tavLst>
                                        <p:tav tm="0">
                                          <p:val>
                                            <p:fltVal val="360"/>
                                          </p:val>
                                        </p:tav>
                                        <p:tav tm="100000">
                                          <p:val>
                                            <p:fltVal val="0"/>
                                          </p:val>
                                        </p:tav>
                                      </p:tavLst>
                                    </p:anim>
                                    <p:animEffect transition="in" filter="fade">
                                      <p:cBhvr>
                                        <p:cTn id="10" dur="500"/>
                                        <p:tgtEl>
                                          <p:spTgt spid="174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7419"/>
                                        </p:tgtEl>
                                        <p:attrNameLst>
                                          <p:attrName>style.visibility</p:attrName>
                                        </p:attrNameLst>
                                      </p:cBhvr>
                                      <p:to>
                                        <p:strVal val="visible"/>
                                      </p:to>
                                    </p:set>
                                    <p:anim calcmode="lin" valueType="num">
                                      <p:cBhvr>
                                        <p:cTn id="15" dur="500" fill="hold"/>
                                        <p:tgtEl>
                                          <p:spTgt spid="17419"/>
                                        </p:tgtEl>
                                        <p:attrNameLst>
                                          <p:attrName>ppt_w</p:attrName>
                                        </p:attrNameLst>
                                      </p:cBhvr>
                                      <p:tavLst>
                                        <p:tav tm="0">
                                          <p:val>
                                            <p:fltVal val="0"/>
                                          </p:val>
                                        </p:tav>
                                        <p:tav tm="100000">
                                          <p:val>
                                            <p:strVal val="#ppt_w"/>
                                          </p:val>
                                        </p:tav>
                                      </p:tavLst>
                                    </p:anim>
                                    <p:anim calcmode="lin" valueType="num">
                                      <p:cBhvr>
                                        <p:cTn id="16" dur="500" fill="hold"/>
                                        <p:tgtEl>
                                          <p:spTgt spid="17419"/>
                                        </p:tgtEl>
                                        <p:attrNameLst>
                                          <p:attrName>ppt_h</p:attrName>
                                        </p:attrNameLst>
                                      </p:cBhvr>
                                      <p:tavLst>
                                        <p:tav tm="0">
                                          <p:val>
                                            <p:fltVal val="0"/>
                                          </p:val>
                                        </p:tav>
                                        <p:tav tm="100000">
                                          <p:val>
                                            <p:strVal val="#ppt_h"/>
                                          </p:val>
                                        </p:tav>
                                      </p:tavLst>
                                    </p:anim>
                                    <p:anim calcmode="lin" valueType="num">
                                      <p:cBhvr>
                                        <p:cTn id="17" dur="500" fill="hold"/>
                                        <p:tgtEl>
                                          <p:spTgt spid="17419"/>
                                        </p:tgtEl>
                                        <p:attrNameLst>
                                          <p:attrName>style.rotation</p:attrName>
                                        </p:attrNameLst>
                                      </p:cBhvr>
                                      <p:tavLst>
                                        <p:tav tm="0">
                                          <p:val>
                                            <p:fltVal val="360"/>
                                          </p:val>
                                        </p:tav>
                                        <p:tav tm="100000">
                                          <p:val>
                                            <p:fltVal val="0"/>
                                          </p:val>
                                        </p:tav>
                                      </p:tavLst>
                                    </p:anim>
                                    <p:animEffect transition="in" filter="fade">
                                      <p:cBhvr>
                                        <p:cTn id="18" dur="5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1625"/>
            <a:ext cx="8839200" cy="1143000"/>
          </a:xfrm>
        </p:spPr>
        <p:txBody>
          <a:bodyPr/>
          <a:lstStyle/>
          <a:p>
            <a:pPr eaLnBrk="1" fontAlgn="auto" hangingPunct="1">
              <a:spcAft>
                <a:spcPts val="0"/>
              </a:spcAft>
              <a:defRPr/>
            </a:pPr>
            <a:r>
              <a:rPr lang="en-US" dirty="0" smtClean="0">
                <a:solidFill>
                  <a:schemeClr val="accent6">
                    <a:lumMod val="50000"/>
                  </a:schemeClr>
                </a:solidFill>
              </a:rPr>
              <a:t>Pop Culture’s Impact on Cheating</a:t>
            </a:r>
            <a:endParaRPr lang="en-US" dirty="0"/>
          </a:p>
        </p:txBody>
      </p:sp>
      <p:sp>
        <p:nvSpPr>
          <p:cNvPr id="15363" name="Content Placeholder 2"/>
          <p:cNvSpPr>
            <a:spLocks noGrp="1"/>
          </p:cNvSpPr>
          <p:nvPr>
            <p:ph idx="1"/>
          </p:nvPr>
        </p:nvSpPr>
        <p:spPr>
          <a:xfrm>
            <a:off x="0" y="1524000"/>
            <a:ext cx="8686800" cy="4525963"/>
          </a:xfrm>
        </p:spPr>
        <p:txBody>
          <a:bodyPr>
            <a:normAutofit lnSpcReduction="10000"/>
          </a:bodyPr>
          <a:lstStyle/>
          <a:p>
            <a:pPr eaLnBrk="1" fontAlgn="auto" hangingPunct="1">
              <a:spcAft>
                <a:spcPts val="0"/>
              </a:spcAft>
              <a:buClrTx/>
              <a:buFont typeface="Wingdings 2"/>
              <a:buChar char=""/>
              <a:defRPr/>
            </a:pPr>
            <a:r>
              <a:rPr lang="en-US" dirty="0" smtClean="0">
                <a:solidFill>
                  <a:schemeClr val="tx1"/>
                </a:solidFill>
              </a:rPr>
              <a:t>Exploitation of celebrity relationships </a:t>
            </a:r>
          </a:p>
          <a:p>
            <a:pPr eaLnBrk="1" fontAlgn="auto" hangingPunct="1">
              <a:spcAft>
                <a:spcPts val="0"/>
              </a:spcAft>
              <a:buClrTx/>
              <a:buFont typeface="Wingdings 2"/>
              <a:buChar char=""/>
              <a:defRPr/>
            </a:pPr>
            <a:r>
              <a:rPr lang="en-US" dirty="0" smtClean="0">
                <a:solidFill>
                  <a:schemeClr val="tx1"/>
                </a:solidFill>
              </a:rPr>
              <a:t>Cheating patterns exposed</a:t>
            </a:r>
          </a:p>
          <a:p>
            <a:pPr eaLnBrk="1" fontAlgn="auto" hangingPunct="1">
              <a:spcAft>
                <a:spcPts val="0"/>
              </a:spcAft>
              <a:buClrTx/>
              <a:buFont typeface="Wingdings 2"/>
              <a:buChar char=""/>
              <a:defRPr/>
            </a:pPr>
            <a:r>
              <a:rPr lang="en-US" dirty="0" smtClean="0">
                <a:solidFill>
                  <a:schemeClr val="tx1"/>
                </a:solidFill>
              </a:rPr>
              <a:t>“If Sandra Bullock can’t </a:t>
            </a:r>
            <a:br>
              <a:rPr lang="en-US" dirty="0" smtClean="0">
                <a:solidFill>
                  <a:schemeClr val="tx1"/>
                </a:solidFill>
              </a:rPr>
            </a:br>
            <a:r>
              <a:rPr lang="en-US" dirty="0" smtClean="0">
                <a:solidFill>
                  <a:schemeClr val="tx1"/>
                </a:solidFill>
              </a:rPr>
              <a:t>keep her man faithful, how </a:t>
            </a:r>
            <a:br>
              <a:rPr lang="en-US" dirty="0" smtClean="0">
                <a:solidFill>
                  <a:schemeClr val="tx1"/>
                </a:solidFill>
              </a:rPr>
            </a:br>
            <a:r>
              <a:rPr lang="en-US" dirty="0" smtClean="0">
                <a:solidFill>
                  <a:schemeClr val="tx1"/>
                </a:solidFill>
              </a:rPr>
              <a:t>can I?”</a:t>
            </a:r>
          </a:p>
          <a:p>
            <a:pPr eaLnBrk="1" fontAlgn="auto" hangingPunct="1">
              <a:spcAft>
                <a:spcPts val="0"/>
              </a:spcAft>
              <a:buClrTx/>
              <a:buFont typeface="Wingdings 2" pitchFamily="18" charset="2"/>
              <a:buNone/>
              <a:defRPr/>
            </a:pPr>
            <a:endParaRPr lang="en-US" dirty="0" smtClean="0">
              <a:solidFill>
                <a:schemeClr val="tx1"/>
              </a:solidFill>
            </a:endParaRPr>
          </a:p>
          <a:p>
            <a:pPr eaLnBrk="1" fontAlgn="auto" hangingPunct="1">
              <a:spcAft>
                <a:spcPts val="0"/>
              </a:spcAft>
              <a:buClrTx/>
              <a:buFont typeface="Wingdings 2"/>
              <a:buChar char=""/>
              <a:defRPr/>
            </a:pPr>
            <a:r>
              <a:rPr lang="en-US" dirty="0" smtClean="0">
                <a:solidFill>
                  <a:schemeClr val="tx1"/>
                </a:solidFill>
              </a:rPr>
              <a:t>“How could Tiger screw around </a:t>
            </a:r>
            <a:br>
              <a:rPr lang="en-US" dirty="0" smtClean="0">
                <a:solidFill>
                  <a:schemeClr val="tx1"/>
                </a:solidFill>
              </a:rPr>
            </a:br>
            <a:r>
              <a:rPr lang="en-US" dirty="0" smtClean="0">
                <a:solidFill>
                  <a:schemeClr val="tx1"/>
                </a:solidFill>
              </a:rPr>
              <a:t>when he has such a beautiful, </a:t>
            </a:r>
            <a:br>
              <a:rPr lang="en-US" dirty="0" smtClean="0">
                <a:solidFill>
                  <a:schemeClr val="tx1"/>
                </a:solidFill>
              </a:rPr>
            </a:br>
            <a:r>
              <a:rPr lang="en-US" dirty="0" smtClean="0">
                <a:solidFill>
                  <a:schemeClr val="tx1"/>
                </a:solidFill>
              </a:rPr>
              <a:t>young sexy wife?” </a:t>
            </a:r>
            <a:endParaRPr lang="en-US" dirty="0" smtClean="0">
              <a:solidFill>
                <a:schemeClr val="bg1"/>
              </a:solidFill>
            </a:endParaRPr>
          </a:p>
          <a:p>
            <a:pPr eaLnBrk="1" fontAlgn="auto" hangingPunct="1">
              <a:spcAft>
                <a:spcPts val="0"/>
              </a:spcAft>
              <a:buClrTx/>
              <a:buFont typeface="Wingdings 2"/>
              <a:buChar char=""/>
              <a:defRPr/>
            </a:pPr>
            <a:endParaRPr lang="en-US" dirty="0" smtClean="0"/>
          </a:p>
        </p:txBody>
      </p:sp>
      <p:pic>
        <p:nvPicPr>
          <p:cNvPr id="18436" name="Picture 4" descr="C:\Documents and Settings\shelly\Desktop\sandra_bullock_03.jpg"/>
          <p:cNvPicPr>
            <a:picLocks noChangeAspect="1" noChangeArrowheads="1"/>
          </p:cNvPicPr>
          <p:nvPr/>
        </p:nvPicPr>
        <p:blipFill>
          <a:blip r:embed="rId3">
            <a:extLst>
              <a:ext uri="{28A0092B-C50C-407E-A947-70E740481C1C}">
                <a14:useLocalDpi xmlns:a14="http://schemas.microsoft.com/office/drawing/2010/main" val="0"/>
              </a:ext>
            </a:extLst>
          </a:blip>
          <a:srcRect b="27333"/>
          <a:stretch>
            <a:fillRect/>
          </a:stretch>
        </p:blipFill>
        <p:spPr bwMode="auto">
          <a:xfrm>
            <a:off x="5791200" y="2057400"/>
            <a:ext cx="18780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C:\Documents and Settings\shelly\Desktop\Elin-Nordegren-Wood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187825"/>
            <a:ext cx="19050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436"/>
                                        </p:tgtEl>
                                        <p:attrNameLst>
                                          <p:attrName>style.visibility</p:attrName>
                                        </p:attrNameLst>
                                      </p:cBhvr>
                                      <p:to>
                                        <p:strVal val="visible"/>
                                      </p:to>
                                    </p:set>
                                    <p:anim calcmode="lin" valueType="num">
                                      <p:cBhvr additive="base">
                                        <p:cTn id="23" dur="500" fill="hold"/>
                                        <p:tgtEl>
                                          <p:spTgt spid="18436"/>
                                        </p:tgtEl>
                                        <p:attrNameLst>
                                          <p:attrName>ppt_x</p:attrName>
                                        </p:attrNameLst>
                                      </p:cBhvr>
                                      <p:tavLst>
                                        <p:tav tm="0">
                                          <p:val>
                                            <p:strVal val="#ppt_x"/>
                                          </p:val>
                                        </p:tav>
                                        <p:tav tm="100000">
                                          <p:val>
                                            <p:strVal val="#ppt_x"/>
                                          </p:val>
                                        </p:tav>
                                      </p:tavLst>
                                    </p:anim>
                                    <p:anim calcmode="lin" valueType="num">
                                      <p:cBhvr additive="base">
                                        <p:cTn id="24"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5363">
                                            <p:txEl>
                                              <p:pRg st="4" end="4"/>
                                            </p:txEl>
                                          </p:spTgt>
                                        </p:tgtEl>
                                        <p:attrNameLst>
                                          <p:attrName>style.visibility</p:attrName>
                                        </p:attrNameLst>
                                      </p:cBhvr>
                                      <p:to>
                                        <p:strVal val="visible"/>
                                      </p:to>
                                    </p:set>
                                    <p:anim calcmode="lin" valueType="num">
                                      <p:cBhvr additive="base">
                                        <p:cTn id="29"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36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437"/>
                                        </p:tgtEl>
                                        <p:attrNameLst>
                                          <p:attrName>style.visibility</p:attrName>
                                        </p:attrNameLst>
                                      </p:cBhvr>
                                      <p:to>
                                        <p:strVal val="visible"/>
                                      </p:to>
                                    </p:set>
                                    <p:anim calcmode="lin" valueType="num">
                                      <p:cBhvr additive="base">
                                        <p:cTn id="33" dur="500" fill="hold"/>
                                        <p:tgtEl>
                                          <p:spTgt spid="18437"/>
                                        </p:tgtEl>
                                        <p:attrNameLst>
                                          <p:attrName>ppt_x</p:attrName>
                                        </p:attrNameLst>
                                      </p:cBhvr>
                                      <p:tavLst>
                                        <p:tav tm="0">
                                          <p:val>
                                            <p:strVal val="#ppt_x"/>
                                          </p:val>
                                        </p:tav>
                                        <p:tav tm="100000">
                                          <p:val>
                                            <p:strVal val="#ppt_x"/>
                                          </p:val>
                                        </p:tav>
                                      </p:tavLst>
                                    </p:anim>
                                    <p:anim calcmode="lin" valueType="num">
                                      <p:cBhvr additive="base">
                                        <p:cTn id="34"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2" descr="C:\Documents and Settings\Ava Cadell\Desktop\Seminars\Cheating Pictures\tiger-woo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3454400"/>
            <a:ext cx="19685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1" descr="C:\Documents and Settings\Ava Cadell\Desktop\Seminars\Cheating Pictures\hugh grant.jpg"/>
          <p:cNvPicPr>
            <a:picLocks noChangeAspect="1" noChangeArrowheads="1"/>
          </p:cNvPicPr>
          <p:nvPr/>
        </p:nvPicPr>
        <p:blipFill>
          <a:blip r:embed="rId4">
            <a:extLst>
              <a:ext uri="{28A0092B-C50C-407E-A947-70E740481C1C}">
                <a14:useLocalDpi xmlns:a14="http://schemas.microsoft.com/office/drawing/2010/main" val="0"/>
              </a:ext>
            </a:extLst>
          </a:blip>
          <a:srcRect b="14729"/>
          <a:stretch>
            <a:fillRect/>
          </a:stretch>
        </p:blipFill>
        <p:spPr bwMode="auto">
          <a:xfrm>
            <a:off x="5410200" y="3505200"/>
            <a:ext cx="1828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6" descr="C:\Documents and Settings\Ava Cadell\Desktop\Seminars\Cheating Pictures\david letterman.jpg"/>
          <p:cNvPicPr>
            <a:picLocks noChangeAspect="1" noChangeArrowheads="1"/>
          </p:cNvPicPr>
          <p:nvPr/>
        </p:nvPicPr>
        <p:blipFill>
          <a:blip r:embed="rId5">
            <a:extLst>
              <a:ext uri="{28A0092B-C50C-407E-A947-70E740481C1C}">
                <a14:useLocalDpi xmlns:a14="http://schemas.microsoft.com/office/drawing/2010/main" val="0"/>
              </a:ext>
            </a:extLst>
          </a:blip>
          <a:srcRect r="10405"/>
          <a:stretch>
            <a:fillRect/>
          </a:stretch>
        </p:blipFill>
        <p:spPr bwMode="auto">
          <a:xfrm>
            <a:off x="7086600" y="1143000"/>
            <a:ext cx="205740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6">
                    <a:lumMod val="50000"/>
                  </a:schemeClr>
                </a:solidFill>
              </a:rPr>
              <a:t>The Media’s courtship with cheaters</a:t>
            </a:r>
            <a:endParaRPr lang="en-US" dirty="0">
              <a:solidFill>
                <a:schemeClr val="accent6">
                  <a:lumMod val="50000"/>
                </a:schemeClr>
              </a:solidFill>
            </a:endParaRPr>
          </a:p>
        </p:txBody>
      </p:sp>
      <p:pic>
        <p:nvPicPr>
          <p:cNvPr id="22533" name="Picture 5" descr="C:\Documents and Settings\Ava Cadell\Desktop\Seminars\Cheating Pictures\kobe-brya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657600"/>
            <a:ext cx="17541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C:\Documents and Settings\Ava Cadell\Desktop\Seminars\Cheating Pictures\gene-simmons-tongu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0938" y="1143000"/>
            <a:ext cx="20240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descr="C:\Documents and Settings\Ava Cadell\Desktop\Seminars\Cheating Pictures\Eliot Spitz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657600"/>
            <a:ext cx="18827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2" descr="C:\Documents and Settings\Ava Cadell\Desktop\Seminars\Cheating Pictures\jesse jam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657600"/>
            <a:ext cx="20494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3" descr="C:\Documents and Settings\Ava Cadell\Desktop\Seminars\Cheating Pictures\Senator-Larry-Craig--31600.jpg"/>
          <p:cNvPicPr>
            <a:picLocks noChangeAspect="1" noChangeArrowheads="1"/>
          </p:cNvPicPr>
          <p:nvPr/>
        </p:nvPicPr>
        <p:blipFill>
          <a:blip r:embed="rId10" cstate="print">
            <a:extLst>
              <a:ext uri="{28A0092B-C50C-407E-A947-70E740481C1C}">
                <a14:useLocalDpi xmlns:a14="http://schemas.microsoft.com/office/drawing/2010/main" val="0"/>
              </a:ext>
            </a:extLst>
          </a:blip>
          <a:srcRect b="2940"/>
          <a:stretch>
            <a:fillRect/>
          </a:stretch>
        </p:blipFill>
        <p:spPr bwMode="auto">
          <a:xfrm>
            <a:off x="5441950" y="1143000"/>
            <a:ext cx="20478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4"/>
          <p:cNvPicPr>
            <a:picLocks noChangeAspect="1" noChangeArrowheads="1"/>
          </p:cNvPicPr>
          <p:nvPr/>
        </p:nvPicPr>
        <p:blipFill>
          <a:blip r:embed="rId11">
            <a:extLst>
              <a:ext uri="{28A0092B-C50C-407E-A947-70E740481C1C}">
                <a14:useLocalDpi xmlns:a14="http://schemas.microsoft.com/office/drawing/2010/main" val="0"/>
              </a:ext>
            </a:extLst>
          </a:blip>
          <a:srcRect l="12225" r="14417"/>
          <a:stretch>
            <a:fillRect/>
          </a:stretch>
        </p:blipFill>
        <p:spPr bwMode="auto">
          <a:xfrm>
            <a:off x="0" y="11430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1143000"/>
            <a:ext cx="1963738"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9468"/>
                                        </p:tgtEl>
                                        <p:attrNameLst>
                                          <p:attrName>style.visibility</p:attrName>
                                        </p:attrNameLst>
                                      </p:cBhvr>
                                      <p:to>
                                        <p:strVal val="visible"/>
                                      </p:to>
                                    </p:set>
                                    <p:anim calcmode="lin" valueType="num">
                                      <p:cBhvr>
                                        <p:cTn id="7" dur="500" fill="hold"/>
                                        <p:tgtEl>
                                          <p:spTgt spid="19468"/>
                                        </p:tgtEl>
                                        <p:attrNameLst>
                                          <p:attrName>ppt_w</p:attrName>
                                        </p:attrNameLst>
                                      </p:cBhvr>
                                      <p:tavLst>
                                        <p:tav tm="0">
                                          <p:val>
                                            <p:fltVal val="0"/>
                                          </p:val>
                                        </p:tav>
                                        <p:tav tm="100000">
                                          <p:val>
                                            <p:strVal val="#ppt_w"/>
                                          </p:val>
                                        </p:tav>
                                      </p:tavLst>
                                    </p:anim>
                                    <p:anim calcmode="lin" valueType="num">
                                      <p:cBhvr>
                                        <p:cTn id="8" dur="500" fill="hold"/>
                                        <p:tgtEl>
                                          <p:spTgt spid="1946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2534"/>
                                        </p:tgtEl>
                                        <p:attrNameLst>
                                          <p:attrName>style.visibility</p:attrName>
                                        </p:attrNameLst>
                                      </p:cBhvr>
                                      <p:to>
                                        <p:strVal val="visible"/>
                                      </p:to>
                                    </p:set>
                                    <p:anim calcmode="lin" valueType="num">
                                      <p:cBhvr>
                                        <p:cTn id="11" dur="500" fill="hold"/>
                                        <p:tgtEl>
                                          <p:spTgt spid="22534"/>
                                        </p:tgtEl>
                                        <p:attrNameLst>
                                          <p:attrName>ppt_w</p:attrName>
                                        </p:attrNameLst>
                                      </p:cBhvr>
                                      <p:tavLst>
                                        <p:tav tm="0">
                                          <p:val>
                                            <p:fltVal val="0"/>
                                          </p:val>
                                        </p:tav>
                                        <p:tav tm="100000">
                                          <p:val>
                                            <p:strVal val="#ppt_w"/>
                                          </p:val>
                                        </p:tav>
                                      </p:tavLst>
                                    </p:anim>
                                    <p:anim calcmode="lin" valueType="num">
                                      <p:cBhvr>
                                        <p:cTn id="12" dur="500" fill="hold"/>
                                        <p:tgtEl>
                                          <p:spTgt spid="22534"/>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22540"/>
                                        </p:tgtEl>
                                        <p:attrNameLst>
                                          <p:attrName>style.visibility</p:attrName>
                                        </p:attrNameLst>
                                      </p:cBhvr>
                                      <p:to>
                                        <p:strVal val="visible"/>
                                      </p:to>
                                    </p:set>
                                    <p:anim calcmode="lin" valueType="num">
                                      <p:cBhvr>
                                        <p:cTn id="17" dur="500" fill="hold"/>
                                        <p:tgtEl>
                                          <p:spTgt spid="22540"/>
                                        </p:tgtEl>
                                        <p:attrNameLst>
                                          <p:attrName>ppt_w</p:attrName>
                                        </p:attrNameLst>
                                      </p:cBhvr>
                                      <p:tavLst>
                                        <p:tav tm="0">
                                          <p:val>
                                            <p:fltVal val="0"/>
                                          </p:val>
                                        </p:tav>
                                        <p:tav tm="100000">
                                          <p:val>
                                            <p:strVal val="#ppt_w"/>
                                          </p:val>
                                        </p:tav>
                                      </p:tavLst>
                                    </p:anim>
                                    <p:anim calcmode="lin" valueType="num">
                                      <p:cBhvr>
                                        <p:cTn id="18" dur="500" fill="hold"/>
                                        <p:tgtEl>
                                          <p:spTgt spid="22540"/>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22530"/>
                                        </p:tgtEl>
                                        <p:attrNameLst>
                                          <p:attrName>style.visibility</p:attrName>
                                        </p:attrNameLst>
                                      </p:cBhvr>
                                      <p:to>
                                        <p:strVal val="visible"/>
                                      </p:to>
                                    </p:set>
                                    <p:anim calcmode="lin" valueType="num">
                                      <p:cBhvr>
                                        <p:cTn id="21" dur="500" fill="hold"/>
                                        <p:tgtEl>
                                          <p:spTgt spid="22530"/>
                                        </p:tgtEl>
                                        <p:attrNameLst>
                                          <p:attrName>ppt_w</p:attrName>
                                        </p:attrNameLst>
                                      </p:cBhvr>
                                      <p:tavLst>
                                        <p:tav tm="0">
                                          <p:val>
                                            <p:fltVal val="0"/>
                                          </p:val>
                                        </p:tav>
                                        <p:tav tm="100000">
                                          <p:val>
                                            <p:strVal val="#ppt_w"/>
                                          </p:val>
                                        </p:tav>
                                      </p:tavLst>
                                    </p:anim>
                                    <p:anim calcmode="lin" valueType="num">
                                      <p:cBhvr>
                                        <p:cTn id="22" dur="500" fill="hold"/>
                                        <p:tgtEl>
                                          <p:spTgt spid="22530"/>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22538"/>
                                        </p:tgtEl>
                                        <p:attrNameLst>
                                          <p:attrName>style.visibility</p:attrName>
                                        </p:attrNameLst>
                                      </p:cBhvr>
                                      <p:to>
                                        <p:strVal val="visible"/>
                                      </p:to>
                                    </p:set>
                                    <p:anim calcmode="lin" valueType="num">
                                      <p:cBhvr>
                                        <p:cTn id="25" dur="500" fill="hold"/>
                                        <p:tgtEl>
                                          <p:spTgt spid="22538"/>
                                        </p:tgtEl>
                                        <p:attrNameLst>
                                          <p:attrName>ppt_w</p:attrName>
                                        </p:attrNameLst>
                                      </p:cBhvr>
                                      <p:tavLst>
                                        <p:tav tm="0">
                                          <p:val>
                                            <p:fltVal val="0"/>
                                          </p:val>
                                        </p:tav>
                                        <p:tav tm="100000">
                                          <p:val>
                                            <p:strVal val="#ppt_w"/>
                                          </p:val>
                                        </p:tav>
                                      </p:tavLst>
                                    </p:anim>
                                    <p:anim calcmode="lin" valueType="num">
                                      <p:cBhvr>
                                        <p:cTn id="26" dur="500" fill="hold"/>
                                        <p:tgtEl>
                                          <p:spTgt spid="22538"/>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22535"/>
                                        </p:tgtEl>
                                        <p:attrNameLst>
                                          <p:attrName>style.visibility</p:attrName>
                                        </p:attrNameLst>
                                      </p:cBhvr>
                                      <p:to>
                                        <p:strVal val="visible"/>
                                      </p:to>
                                    </p:set>
                                    <p:anim calcmode="lin" valueType="num">
                                      <p:cBhvr>
                                        <p:cTn id="29" dur="500" fill="hold"/>
                                        <p:tgtEl>
                                          <p:spTgt spid="22535"/>
                                        </p:tgtEl>
                                        <p:attrNameLst>
                                          <p:attrName>ppt_w</p:attrName>
                                        </p:attrNameLst>
                                      </p:cBhvr>
                                      <p:tavLst>
                                        <p:tav tm="0">
                                          <p:val>
                                            <p:fltVal val="0"/>
                                          </p:val>
                                        </p:tav>
                                        <p:tav tm="100000">
                                          <p:val>
                                            <p:strVal val="#ppt_w"/>
                                          </p:val>
                                        </p:tav>
                                      </p:tavLst>
                                    </p:anim>
                                    <p:anim calcmode="lin" valueType="num">
                                      <p:cBhvr>
                                        <p:cTn id="30" dur="500" fill="hold"/>
                                        <p:tgtEl>
                                          <p:spTgt spid="22535"/>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22533"/>
                                        </p:tgtEl>
                                        <p:attrNameLst>
                                          <p:attrName>style.visibility</p:attrName>
                                        </p:attrNameLst>
                                      </p:cBhvr>
                                      <p:to>
                                        <p:strVal val="visible"/>
                                      </p:to>
                                    </p:set>
                                    <p:anim calcmode="lin" valueType="num">
                                      <p:cBhvr>
                                        <p:cTn id="33" dur="500" fill="hold"/>
                                        <p:tgtEl>
                                          <p:spTgt spid="22533"/>
                                        </p:tgtEl>
                                        <p:attrNameLst>
                                          <p:attrName>ppt_w</p:attrName>
                                        </p:attrNameLst>
                                      </p:cBhvr>
                                      <p:tavLst>
                                        <p:tav tm="0">
                                          <p:val>
                                            <p:fltVal val="0"/>
                                          </p:val>
                                        </p:tav>
                                        <p:tav tm="100000">
                                          <p:val>
                                            <p:strVal val="#ppt_w"/>
                                          </p:val>
                                        </p:tav>
                                      </p:tavLst>
                                    </p:anim>
                                    <p:anim calcmode="lin" valueType="num">
                                      <p:cBhvr>
                                        <p:cTn id="34" dur="500" fill="hold"/>
                                        <p:tgtEl>
                                          <p:spTgt spid="2253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0" fill="hold" nodeType="clickEffect">
                                  <p:stCondLst>
                                    <p:cond delay="0"/>
                                  </p:stCondLst>
                                  <p:childTnLst>
                                    <p:set>
                                      <p:cBhvr>
                                        <p:cTn id="38" dur="1" fill="hold">
                                          <p:stCondLst>
                                            <p:cond delay="0"/>
                                          </p:stCondLst>
                                        </p:cTn>
                                        <p:tgtEl>
                                          <p:spTgt spid="22537"/>
                                        </p:tgtEl>
                                        <p:attrNameLst>
                                          <p:attrName>style.visibility</p:attrName>
                                        </p:attrNameLst>
                                      </p:cBhvr>
                                      <p:to>
                                        <p:strVal val="visible"/>
                                      </p:to>
                                    </p:set>
                                    <p:anim calcmode="lin" valueType="num">
                                      <p:cBhvr>
                                        <p:cTn id="39" dur="500" fill="hold"/>
                                        <p:tgtEl>
                                          <p:spTgt spid="22537"/>
                                        </p:tgtEl>
                                        <p:attrNameLst>
                                          <p:attrName>ppt_w</p:attrName>
                                        </p:attrNameLst>
                                      </p:cBhvr>
                                      <p:tavLst>
                                        <p:tav tm="0">
                                          <p:val>
                                            <p:fltVal val="0"/>
                                          </p:val>
                                        </p:tav>
                                        <p:tav tm="100000">
                                          <p:val>
                                            <p:strVal val="#ppt_w"/>
                                          </p:val>
                                        </p:tav>
                                      </p:tavLst>
                                    </p:anim>
                                    <p:anim calcmode="lin" valueType="num">
                                      <p:cBhvr>
                                        <p:cTn id="40" dur="500" fill="hold"/>
                                        <p:tgtEl>
                                          <p:spTgt spid="22537"/>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22532"/>
                                        </p:tgtEl>
                                        <p:attrNameLst>
                                          <p:attrName>style.visibility</p:attrName>
                                        </p:attrNameLst>
                                      </p:cBhvr>
                                      <p:to>
                                        <p:strVal val="visible"/>
                                      </p:to>
                                    </p:set>
                                    <p:anim calcmode="lin" valueType="num">
                                      <p:cBhvr>
                                        <p:cTn id="43" dur="500" fill="hold"/>
                                        <p:tgtEl>
                                          <p:spTgt spid="22532"/>
                                        </p:tgtEl>
                                        <p:attrNameLst>
                                          <p:attrName>ppt_w</p:attrName>
                                        </p:attrNameLst>
                                      </p:cBhvr>
                                      <p:tavLst>
                                        <p:tav tm="0">
                                          <p:val>
                                            <p:fltVal val="0"/>
                                          </p:val>
                                        </p:tav>
                                        <p:tav tm="100000">
                                          <p:val>
                                            <p:strVal val="#ppt_w"/>
                                          </p:val>
                                        </p:tav>
                                      </p:tavLst>
                                    </p:anim>
                                    <p:anim calcmode="lin" valueType="num">
                                      <p:cBhvr>
                                        <p:cTn id="44" dur="500" fill="hold"/>
                                        <p:tgtEl>
                                          <p:spTgt spid="225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pPr eaLnBrk="1" fontAlgn="auto" hangingPunct="1">
              <a:spcAft>
                <a:spcPts val="0"/>
              </a:spcAft>
              <a:defRPr/>
            </a:pPr>
            <a:r>
              <a:rPr lang="en-US" dirty="0" smtClean="0">
                <a:solidFill>
                  <a:schemeClr val="accent6">
                    <a:lumMod val="50000"/>
                  </a:schemeClr>
                </a:solidFill>
              </a:rPr>
              <a:t>The Media’s courtship with cheaters</a:t>
            </a:r>
            <a:endParaRPr lang="en-US" dirty="0">
              <a:solidFill>
                <a:schemeClr val="accent6">
                  <a:lumMod val="50000"/>
                </a:schemeClr>
              </a:solidFill>
            </a:endParaRPr>
          </a:p>
        </p:txBody>
      </p:sp>
      <p:pic>
        <p:nvPicPr>
          <p:cNvPr id="2049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480060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371600"/>
            <a:ext cx="30099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219200"/>
            <a:ext cx="6248400"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5"/>
          <p:cNvPicPr>
            <a:picLocks noChangeAspect="1" noChangeArrowheads="1"/>
          </p:cNvPicPr>
          <p:nvPr/>
        </p:nvPicPr>
        <p:blipFill>
          <a:blip r:embed="rId6">
            <a:extLst>
              <a:ext uri="{28A0092B-C50C-407E-A947-70E740481C1C}">
                <a14:useLocalDpi xmlns:a14="http://schemas.microsoft.com/office/drawing/2010/main" val="0"/>
              </a:ext>
            </a:extLst>
          </a:blip>
          <a:srcRect b="9764"/>
          <a:stretch>
            <a:fillRect/>
          </a:stretch>
        </p:blipFill>
        <p:spPr bwMode="auto">
          <a:xfrm>
            <a:off x="2819400" y="1219200"/>
            <a:ext cx="30956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762000" y="5334000"/>
            <a:ext cx="762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t>Barbara Walters cheated with </a:t>
            </a:r>
            <a:br>
              <a:rPr lang="en-US" sz="2800"/>
            </a:br>
            <a:r>
              <a:rPr lang="en-US" sz="2800"/>
              <a:t>married Senator Edward Brooke</a:t>
            </a:r>
          </a:p>
        </p:txBody>
      </p:sp>
      <p:sp>
        <p:nvSpPr>
          <p:cNvPr id="17" name="TextBox 16"/>
          <p:cNvSpPr txBox="1">
            <a:spLocks noChangeArrowheads="1"/>
          </p:cNvSpPr>
          <p:nvPr/>
        </p:nvSpPr>
        <p:spPr bwMode="auto">
          <a:xfrm>
            <a:off x="0" y="53340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t>Meg Ryan while married to actor Dennis Quaid, cheated with actor Russell Crowe</a:t>
            </a:r>
          </a:p>
        </p:txBody>
      </p:sp>
      <p:sp>
        <p:nvSpPr>
          <p:cNvPr id="18" name="TextBox 17"/>
          <p:cNvSpPr txBox="1">
            <a:spLocks noChangeArrowheads="1"/>
          </p:cNvSpPr>
          <p:nvPr/>
        </p:nvSpPr>
        <p:spPr bwMode="auto">
          <a:xfrm>
            <a:off x="838200" y="5410200"/>
            <a:ext cx="815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t>Leann Rhymes, while married, cheated with married actor Eddie Cibrian</a:t>
            </a:r>
          </a:p>
        </p:txBody>
      </p:sp>
      <p:sp>
        <p:nvSpPr>
          <p:cNvPr id="19" name="TextBox 18"/>
          <p:cNvSpPr txBox="1">
            <a:spLocks noChangeArrowheads="1"/>
          </p:cNvSpPr>
          <p:nvPr/>
        </p:nvSpPr>
        <p:spPr bwMode="auto">
          <a:xfrm>
            <a:off x="1219200" y="5486400"/>
            <a:ext cx="739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t>Jamie and Frank Mccourt cheated on each other with their employees</a:t>
            </a:r>
          </a:p>
        </p:txBody>
      </p:sp>
      <p:pic>
        <p:nvPicPr>
          <p:cNvPr id="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1219200"/>
            <a:ext cx="436245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20492"/>
                                        </p:tgtEl>
                                        <p:attrNameLst>
                                          <p:attrName>style.visibility</p:attrName>
                                        </p:attrNameLst>
                                      </p:cBhvr>
                                      <p:to>
                                        <p:strVal val="visible"/>
                                      </p:to>
                                    </p:set>
                                    <p:anim calcmode="lin" valueType="num">
                                      <p:cBhvr additive="base">
                                        <p:cTn id="12" dur="500" fill="hold"/>
                                        <p:tgtEl>
                                          <p:spTgt spid="20492"/>
                                        </p:tgtEl>
                                        <p:attrNameLst>
                                          <p:attrName>ppt_x</p:attrName>
                                        </p:attrNameLst>
                                      </p:cBhvr>
                                      <p:tavLst>
                                        <p:tav tm="0">
                                          <p:val>
                                            <p:strVal val="#ppt_x"/>
                                          </p:val>
                                        </p:tav>
                                        <p:tav tm="100000">
                                          <p:val>
                                            <p:strVal val="#ppt_x"/>
                                          </p:val>
                                        </p:tav>
                                      </p:tavLst>
                                    </p:anim>
                                    <p:anim calcmode="lin" valueType="num">
                                      <p:cBhvr additive="base">
                                        <p:cTn id="13" dur="500" fill="hold"/>
                                        <p:tgtEl>
                                          <p:spTgt spid="2049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4" fill="hold" nodeType="clickEffect">
                                  <p:stCondLst>
                                    <p:cond delay="0"/>
                                  </p:stCondLst>
                                  <p:childTnLst>
                                    <p:anim calcmode="lin" valueType="num">
                                      <p:cBhvr additive="base">
                                        <p:cTn id="21" dur="500"/>
                                        <p:tgtEl>
                                          <p:spTgt spid="20492"/>
                                        </p:tgtEl>
                                        <p:attrNameLst>
                                          <p:attrName>ppt_x</p:attrName>
                                        </p:attrNameLst>
                                      </p:cBhvr>
                                      <p:tavLst>
                                        <p:tav tm="0">
                                          <p:val>
                                            <p:strVal val="ppt_x"/>
                                          </p:val>
                                        </p:tav>
                                        <p:tav tm="100000">
                                          <p:val>
                                            <p:strVal val="ppt_x"/>
                                          </p:val>
                                        </p:tav>
                                      </p:tavLst>
                                    </p:anim>
                                    <p:anim calcmode="lin" valueType="num">
                                      <p:cBhvr additive="base">
                                        <p:cTn id="22" dur="500"/>
                                        <p:tgtEl>
                                          <p:spTgt spid="20492"/>
                                        </p:tgtEl>
                                        <p:attrNameLst>
                                          <p:attrName>ppt_y</p:attrName>
                                        </p:attrNameLst>
                                      </p:cBhvr>
                                      <p:tavLst>
                                        <p:tav tm="0">
                                          <p:val>
                                            <p:strVal val="ppt_y"/>
                                          </p:val>
                                        </p:tav>
                                        <p:tav tm="100000">
                                          <p:val>
                                            <p:strVal val="1+ppt_h/2"/>
                                          </p:val>
                                        </p:tav>
                                      </p:tavLst>
                                    </p:anim>
                                    <p:set>
                                      <p:cBhvr>
                                        <p:cTn id="23" dur="1" fill="hold">
                                          <p:stCondLst>
                                            <p:cond delay="499"/>
                                          </p:stCondLst>
                                        </p:cTn>
                                        <p:tgtEl>
                                          <p:spTgt spid="20492"/>
                                        </p:tgtEl>
                                        <p:attrNameLst>
                                          <p:attrName>style.visibility</p:attrName>
                                        </p:attrNameLst>
                                      </p:cBhvr>
                                      <p:to>
                                        <p:strVal val="hidden"/>
                                      </p:to>
                                    </p:set>
                                  </p:childTnLst>
                                </p:cTn>
                              </p:par>
                              <p:par>
                                <p:cTn id="24" presetID="2" presetClass="exit" presetSubtype="4" fill="hold" grpId="1" nodeType="withEffect">
                                  <p:stCondLst>
                                    <p:cond delay="0"/>
                                  </p:stCondLst>
                                  <p:childTnLst>
                                    <p:anim calcmode="lin" valueType="num">
                                      <p:cBhvr additive="base">
                                        <p:cTn id="25" dur="500"/>
                                        <p:tgtEl>
                                          <p:spTgt spid="16"/>
                                        </p:tgtEl>
                                        <p:attrNameLst>
                                          <p:attrName>ppt_x</p:attrName>
                                        </p:attrNameLst>
                                      </p:cBhvr>
                                      <p:tavLst>
                                        <p:tav tm="0">
                                          <p:val>
                                            <p:strVal val="ppt_x"/>
                                          </p:val>
                                        </p:tav>
                                        <p:tav tm="100000">
                                          <p:val>
                                            <p:strVal val="ppt_x"/>
                                          </p:val>
                                        </p:tav>
                                      </p:tavLst>
                                    </p:anim>
                                    <p:anim calcmode="lin" valueType="num">
                                      <p:cBhvr additive="base">
                                        <p:cTn id="26" dur="500"/>
                                        <p:tgtEl>
                                          <p:spTgt spid="16"/>
                                        </p:tgtEl>
                                        <p:attrNameLst>
                                          <p:attrName>ppt_y</p:attrName>
                                        </p:attrNameLst>
                                      </p:cBhvr>
                                      <p:tavLst>
                                        <p:tav tm="0">
                                          <p:val>
                                            <p:strVal val="ppt_y"/>
                                          </p:val>
                                        </p:tav>
                                        <p:tav tm="100000">
                                          <p:val>
                                            <p:strVal val="1+ppt_h/2"/>
                                          </p:val>
                                        </p:tav>
                                      </p:tavLst>
                                    </p:anim>
                                    <p:set>
                                      <p:cBhvr>
                                        <p:cTn id="27" dur="1" fill="hold">
                                          <p:stCondLst>
                                            <p:cond delay="499"/>
                                          </p:stCondLst>
                                        </p:cTn>
                                        <p:tgtEl>
                                          <p:spTgt spid="16"/>
                                        </p:tgtEl>
                                        <p:attrNameLst>
                                          <p:attrName>style.visibility</p:attrName>
                                        </p:attrNameLst>
                                      </p:cBhvr>
                                      <p:to>
                                        <p:strVal val="hidden"/>
                                      </p:to>
                                    </p:set>
                                  </p:childTnLst>
                                </p:cTn>
                              </p:par>
                            </p:childTnLst>
                          </p:cTn>
                        </p:par>
                        <p:par>
                          <p:cTn id="28" fill="hold" nodeType="afterGroup">
                            <p:stCondLst>
                              <p:cond delay="500"/>
                            </p:stCondLst>
                            <p:childTnLst>
                              <p:par>
                                <p:cTn id="29" presetID="2" presetClass="entr" presetSubtype="4" fill="hold" nodeType="afterEffect">
                                  <p:stCondLst>
                                    <p:cond delay="0"/>
                                  </p:stCondLst>
                                  <p:childTnLst>
                                    <p:set>
                                      <p:cBhvr>
                                        <p:cTn id="30" dur="1" fill="hold">
                                          <p:stCondLst>
                                            <p:cond delay="0"/>
                                          </p:stCondLst>
                                        </p:cTn>
                                        <p:tgtEl>
                                          <p:spTgt spid="20493"/>
                                        </p:tgtEl>
                                        <p:attrNameLst>
                                          <p:attrName>style.visibility</p:attrName>
                                        </p:attrNameLst>
                                      </p:cBhvr>
                                      <p:to>
                                        <p:strVal val="visible"/>
                                      </p:to>
                                    </p:set>
                                    <p:anim calcmode="lin" valueType="num">
                                      <p:cBhvr additive="base">
                                        <p:cTn id="31" dur="500" fill="hold"/>
                                        <p:tgtEl>
                                          <p:spTgt spid="20493"/>
                                        </p:tgtEl>
                                        <p:attrNameLst>
                                          <p:attrName>ppt_x</p:attrName>
                                        </p:attrNameLst>
                                      </p:cBhvr>
                                      <p:tavLst>
                                        <p:tav tm="0">
                                          <p:val>
                                            <p:strVal val="#ppt_x"/>
                                          </p:val>
                                        </p:tav>
                                        <p:tav tm="100000">
                                          <p:val>
                                            <p:strVal val="#ppt_x"/>
                                          </p:val>
                                        </p:tav>
                                      </p:tavLst>
                                    </p:anim>
                                    <p:anim calcmode="lin" valueType="num">
                                      <p:cBhvr additive="base">
                                        <p:cTn id="32" dur="500" fill="hold"/>
                                        <p:tgtEl>
                                          <p:spTgt spid="2049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xit" presetSubtype="4" fill="hold" nodeType="clickEffect">
                                  <p:stCondLst>
                                    <p:cond delay="0"/>
                                  </p:stCondLst>
                                  <p:childTnLst>
                                    <p:anim calcmode="lin" valueType="num">
                                      <p:cBhvr additive="base">
                                        <p:cTn id="40" dur="500"/>
                                        <p:tgtEl>
                                          <p:spTgt spid="20493"/>
                                        </p:tgtEl>
                                        <p:attrNameLst>
                                          <p:attrName>ppt_x</p:attrName>
                                        </p:attrNameLst>
                                      </p:cBhvr>
                                      <p:tavLst>
                                        <p:tav tm="0">
                                          <p:val>
                                            <p:strVal val="ppt_x"/>
                                          </p:val>
                                        </p:tav>
                                        <p:tav tm="100000">
                                          <p:val>
                                            <p:strVal val="ppt_x"/>
                                          </p:val>
                                        </p:tav>
                                      </p:tavLst>
                                    </p:anim>
                                    <p:anim calcmode="lin" valueType="num">
                                      <p:cBhvr additive="base">
                                        <p:cTn id="41" dur="500"/>
                                        <p:tgtEl>
                                          <p:spTgt spid="20493"/>
                                        </p:tgtEl>
                                        <p:attrNameLst>
                                          <p:attrName>ppt_y</p:attrName>
                                        </p:attrNameLst>
                                      </p:cBhvr>
                                      <p:tavLst>
                                        <p:tav tm="0">
                                          <p:val>
                                            <p:strVal val="ppt_y"/>
                                          </p:val>
                                        </p:tav>
                                        <p:tav tm="100000">
                                          <p:val>
                                            <p:strVal val="1+ppt_h/2"/>
                                          </p:val>
                                        </p:tav>
                                      </p:tavLst>
                                    </p:anim>
                                    <p:set>
                                      <p:cBhvr>
                                        <p:cTn id="42" dur="1" fill="hold">
                                          <p:stCondLst>
                                            <p:cond delay="499"/>
                                          </p:stCondLst>
                                        </p:cTn>
                                        <p:tgtEl>
                                          <p:spTgt spid="20493"/>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17"/>
                                        </p:tgtEl>
                                        <p:attrNameLst>
                                          <p:attrName>ppt_x</p:attrName>
                                        </p:attrNameLst>
                                      </p:cBhvr>
                                      <p:tavLst>
                                        <p:tav tm="0">
                                          <p:val>
                                            <p:strVal val="ppt_x"/>
                                          </p:val>
                                        </p:tav>
                                        <p:tav tm="100000">
                                          <p:val>
                                            <p:strVal val="ppt_x"/>
                                          </p:val>
                                        </p:tav>
                                      </p:tavLst>
                                    </p:anim>
                                    <p:anim calcmode="lin" valueType="num">
                                      <p:cBhvr additive="base">
                                        <p:cTn id="45" dur="500"/>
                                        <p:tgtEl>
                                          <p:spTgt spid="17"/>
                                        </p:tgtEl>
                                        <p:attrNameLst>
                                          <p:attrName>ppt_y</p:attrName>
                                        </p:attrNameLst>
                                      </p:cBhvr>
                                      <p:tavLst>
                                        <p:tav tm="0">
                                          <p:val>
                                            <p:strVal val="ppt_y"/>
                                          </p:val>
                                        </p:tav>
                                        <p:tav tm="100000">
                                          <p:val>
                                            <p:strVal val="1+ppt_h/2"/>
                                          </p:val>
                                        </p:tav>
                                      </p:tavLst>
                                    </p:anim>
                                    <p:set>
                                      <p:cBhvr>
                                        <p:cTn id="46" dur="1" fill="hold">
                                          <p:stCondLst>
                                            <p:cond delay="499"/>
                                          </p:stCondLst>
                                        </p:cTn>
                                        <p:tgtEl>
                                          <p:spTgt spid="17"/>
                                        </p:tgtEl>
                                        <p:attrNameLst>
                                          <p:attrName>style.visibility</p:attrName>
                                        </p:attrNameLst>
                                      </p:cBhvr>
                                      <p:to>
                                        <p:strVal val="hidden"/>
                                      </p:to>
                                    </p:set>
                                  </p:childTnLst>
                                </p:cTn>
                              </p:par>
                            </p:childTnLst>
                          </p:cTn>
                        </p:par>
                        <p:par>
                          <p:cTn id="47" fill="hold" nodeType="afterGroup">
                            <p:stCondLst>
                              <p:cond delay="500"/>
                            </p:stCondLst>
                            <p:childTnLst>
                              <p:par>
                                <p:cTn id="48" presetID="2" presetClass="entr" presetSubtype="4" fill="hold" nodeType="afterEffect">
                                  <p:stCondLst>
                                    <p:cond delay="0"/>
                                  </p:stCondLst>
                                  <p:childTnLst>
                                    <p:set>
                                      <p:cBhvr>
                                        <p:cTn id="49" dur="1" fill="hold">
                                          <p:stCondLst>
                                            <p:cond delay="0"/>
                                          </p:stCondLst>
                                        </p:cTn>
                                        <p:tgtEl>
                                          <p:spTgt spid="20494"/>
                                        </p:tgtEl>
                                        <p:attrNameLst>
                                          <p:attrName>style.visibility</p:attrName>
                                        </p:attrNameLst>
                                      </p:cBhvr>
                                      <p:to>
                                        <p:strVal val="visible"/>
                                      </p:to>
                                    </p:set>
                                    <p:anim calcmode="lin" valueType="num">
                                      <p:cBhvr additive="base">
                                        <p:cTn id="50" dur="500" fill="hold"/>
                                        <p:tgtEl>
                                          <p:spTgt spid="20494"/>
                                        </p:tgtEl>
                                        <p:attrNameLst>
                                          <p:attrName>ppt_x</p:attrName>
                                        </p:attrNameLst>
                                      </p:cBhvr>
                                      <p:tavLst>
                                        <p:tav tm="0">
                                          <p:val>
                                            <p:strVal val="#ppt_x"/>
                                          </p:val>
                                        </p:tav>
                                        <p:tav tm="100000">
                                          <p:val>
                                            <p:strVal val="#ppt_x"/>
                                          </p:val>
                                        </p:tav>
                                      </p:tavLst>
                                    </p:anim>
                                    <p:anim calcmode="lin" valueType="num">
                                      <p:cBhvr additive="base">
                                        <p:cTn id="51" dur="500" fill="hold"/>
                                        <p:tgtEl>
                                          <p:spTgt spid="20494"/>
                                        </p:tgtEl>
                                        <p:attrNameLst>
                                          <p:attrName>ppt_y</p:attrName>
                                        </p:attrNameLst>
                                      </p:cBhvr>
                                      <p:tavLst>
                                        <p:tav tm="0">
                                          <p:val>
                                            <p:strVal val="1+#ppt_h/2"/>
                                          </p:val>
                                        </p:tav>
                                        <p:tav tm="100000">
                                          <p:val>
                                            <p:strVal val="#ppt_y"/>
                                          </p:val>
                                        </p:tav>
                                      </p:tavLst>
                                    </p:anim>
                                  </p:childTnLst>
                                </p:cTn>
                              </p:par>
                              <p:par>
                                <p:cTn id="52" presetID="2" presetClass="entr" presetSubtype="4" fill="hold" grpId="1"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xit" presetSubtype="4" fill="hold" nodeType="clickEffect">
                                  <p:stCondLst>
                                    <p:cond delay="0"/>
                                  </p:stCondLst>
                                  <p:childTnLst>
                                    <p:anim calcmode="lin" valueType="num">
                                      <p:cBhvr additive="base">
                                        <p:cTn id="59" dur="500"/>
                                        <p:tgtEl>
                                          <p:spTgt spid="20494"/>
                                        </p:tgtEl>
                                        <p:attrNameLst>
                                          <p:attrName>ppt_x</p:attrName>
                                        </p:attrNameLst>
                                      </p:cBhvr>
                                      <p:tavLst>
                                        <p:tav tm="0">
                                          <p:val>
                                            <p:strVal val="ppt_x"/>
                                          </p:val>
                                        </p:tav>
                                        <p:tav tm="100000">
                                          <p:val>
                                            <p:strVal val="ppt_x"/>
                                          </p:val>
                                        </p:tav>
                                      </p:tavLst>
                                    </p:anim>
                                    <p:anim calcmode="lin" valueType="num">
                                      <p:cBhvr additive="base">
                                        <p:cTn id="60" dur="500"/>
                                        <p:tgtEl>
                                          <p:spTgt spid="20494"/>
                                        </p:tgtEl>
                                        <p:attrNameLst>
                                          <p:attrName>ppt_y</p:attrName>
                                        </p:attrNameLst>
                                      </p:cBhvr>
                                      <p:tavLst>
                                        <p:tav tm="0">
                                          <p:val>
                                            <p:strVal val="ppt_y"/>
                                          </p:val>
                                        </p:tav>
                                        <p:tav tm="100000">
                                          <p:val>
                                            <p:strVal val="1+ppt_h/2"/>
                                          </p:val>
                                        </p:tav>
                                      </p:tavLst>
                                    </p:anim>
                                    <p:set>
                                      <p:cBhvr>
                                        <p:cTn id="61" dur="1" fill="hold">
                                          <p:stCondLst>
                                            <p:cond delay="499"/>
                                          </p:stCondLst>
                                        </p:cTn>
                                        <p:tgtEl>
                                          <p:spTgt spid="20494"/>
                                        </p:tgtEl>
                                        <p:attrNameLst>
                                          <p:attrName>style.visibility</p:attrName>
                                        </p:attrNameLst>
                                      </p:cBhvr>
                                      <p:to>
                                        <p:strVal val="hidden"/>
                                      </p:to>
                                    </p:set>
                                  </p:childTnLst>
                                </p:cTn>
                              </p:par>
                              <p:par>
                                <p:cTn id="62" presetID="2" presetClass="exit" presetSubtype="4" fill="hold" grpId="0" nodeType="withEffect">
                                  <p:stCondLst>
                                    <p:cond delay="0"/>
                                  </p:stCondLst>
                                  <p:childTnLst>
                                    <p:anim calcmode="lin" valueType="num">
                                      <p:cBhvr additive="base">
                                        <p:cTn id="63" dur="500"/>
                                        <p:tgtEl>
                                          <p:spTgt spid="18"/>
                                        </p:tgtEl>
                                        <p:attrNameLst>
                                          <p:attrName>ppt_x</p:attrName>
                                        </p:attrNameLst>
                                      </p:cBhvr>
                                      <p:tavLst>
                                        <p:tav tm="0">
                                          <p:val>
                                            <p:strVal val="ppt_x"/>
                                          </p:val>
                                        </p:tav>
                                        <p:tav tm="100000">
                                          <p:val>
                                            <p:strVal val="ppt_x"/>
                                          </p:val>
                                        </p:tav>
                                      </p:tavLst>
                                    </p:anim>
                                    <p:anim calcmode="lin" valueType="num">
                                      <p:cBhvr additive="base">
                                        <p:cTn id="64" dur="500"/>
                                        <p:tgtEl>
                                          <p:spTgt spid="18"/>
                                        </p:tgtEl>
                                        <p:attrNameLst>
                                          <p:attrName>ppt_y</p:attrName>
                                        </p:attrNameLst>
                                      </p:cBhvr>
                                      <p:tavLst>
                                        <p:tav tm="0">
                                          <p:val>
                                            <p:strVal val="ppt_y"/>
                                          </p:val>
                                        </p:tav>
                                        <p:tav tm="100000">
                                          <p:val>
                                            <p:strVal val="1+ppt_h/2"/>
                                          </p:val>
                                        </p:tav>
                                      </p:tavLst>
                                    </p:anim>
                                    <p:set>
                                      <p:cBhvr>
                                        <p:cTn id="65" dur="1" fill="hold">
                                          <p:stCondLst>
                                            <p:cond delay="499"/>
                                          </p:stCondLst>
                                        </p:cTn>
                                        <p:tgtEl>
                                          <p:spTgt spid="18"/>
                                        </p:tgtEl>
                                        <p:attrNameLst>
                                          <p:attrName>style.visibility</p:attrName>
                                        </p:attrNameLst>
                                      </p:cBhvr>
                                      <p:to>
                                        <p:strVal val="hidden"/>
                                      </p:to>
                                    </p:set>
                                  </p:childTnLst>
                                </p:cTn>
                              </p:par>
                            </p:childTnLst>
                          </p:cTn>
                        </p:par>
                        <p:par>
                          <p:cTn id="66" fill="hold" nodeType="afterGroup">
                            <p:stCondLst>
                              <p:cond delay="500"/>
                            </p:stCondLst>
                            <p:childTnLst>
                              <p:par>
                                <p:cTn id="67" presetID="2" presetClass="entr" presetSubtype="4" fill="hold" nodeType="afterEffect">
                                  <p:stCondLst>
                                    <p:cond delay="0"/>
                                  </p:stCondLst>
                                  <p:childTnLst>
                                    <p:set>
                                      <p:cBhvr>
                                        <p:cTn id="68" dur="1" fill="hold">
                                          <p:stCondLst>
                                            <p:cond delay="0"/>
                                          </p:stCondLst>
                                        </p:cTn>
                                        <p:tgtEl>
                                          <p:spTgt spid="20495"/>
                                        </p:tgtEl>
                                        <p:attrNameLst>
                                          <p:attrName>style.visibility</p:attrName>
                                        </p:attrNameLst>
                                      </p:cBhvr>
                                      <p:to>
                                        <p:strVal val="visible"/>
                                      </p:to>
                                    </p:set>
                                    <p:anim calcmode="lin" valueType="num">
                                      <p:cBhvr additive="base">
                                        <p:cTn id="69" dur="500" fill="hold"/>
                                        <p:tgtEl>
                                          <p:spTgt spid="20495"/>
                                        </p:tgtEl>
                                        <p:attrNameLst>
                                          <p:attrName>ppt_x</p:attrName>
                                        </p:attrNameLst>
                                      </p:cBhvr>
                                      <p:tavLst>
                                        <p:tav tm="0">
                                          <p:val>
                                            <p:strVal val="#ppt_x"/>
                                          </p:val>
                                        </p:tav>
                                        <p:tav tm="100000">
                                          <p:val>
                                            <p:strVal val="#ppt_x"/>
                                          </p:val>
                                        </p:tav>
                                      </p:tavLst>
                                    </p:anim>
                                    <p:anim calcmode="lin" valueType="num">
                                      <p:cBhvr additive="base">
                                        <p:cTn id="70" dur="500" fill="hold"/>
                                        <p:tgtEl>
                                          <p:spTgt spid="2049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18" grpId="0"/>
      <p:bldP spid="18" grpId="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87" y="298450"/>
            <a:ext cx="8534400" cy="1143000"/>
          </a:xfrm>
        </p:spPr>
        <p:txBody>
          <a:bodyPr/>
          <a:lstStyle/>
          <a:p>
            <a:pPr eaLnBrk="1" fontAlgn="auto" hangingPunct="1">
              <a:spcAft>
                <a:spcPts val="0"/>
              </a:spcAft>
              <a:defRPr/>
            </a:pPr>
            <a:r>
              <a:rPr lang="en-US" sz="4400" dirty="0" smtClean="0">
                <a:solidFill>
                  <a:schemeClr val="accent6">
                    <a:lumMod val="50000"/>
                  </a:schemeClr>
                </a:solidFill>
              </a:rPr>
              <a:t>Cheating Survey Participants</a:t>
            </a:r>
            <a:endParaRPr lang="en-US" sz="4400" dirty="0">
              <a:solidFill>
                <a:schemeClr val="accent6">
                  <a:lumMod val="50000"/>
                </a:schemeClr>
              </a:solidFill>
            </a:endParaRPr>
          </a:p>
        </p:txBody>
      </p:sp>
      <p:sp>
        <p:nvSpPr>
          <p:cNvPr id="3" name="Content Placeholder 2"/>
          <p:cNvSpPr>
            <a:spLocks noGrp="1"/>
          </p:cNvSpPr>
          <p:nvPr>
            <p:ph idx="1"/>
          </p:nvPr>
        </p:nvSpPr>
        <p:spPr>
          <a:xfrm>
            <a:off x="1828800" y="2286000"/>
            <a:ext cx="6477000" cy="3429000"/>
          </a:xfrm>
        </p:spPr>
        <p:txBody>
          <a:bodyPr>
            <a:normAutofit lnSpcReduction="10000"/>
          </a:bodyPr>
          <a:lstStyle/>
          <a:p>
            <a:pPr eaLnBrk="1" fontAlgn="auto" hangingPunct="1">
              <a:spcAft>
                <a:spcPts val="0"/>
              </a:spcAft>
              <a:buClrTx/>
              <a:buFont typeface="Wingdings 2"/>
              <a:buChar char=""/>
              <a:defRPr/>
            </a:pPr>
            <a:r>
              <a:rPr lang="en-US" dirty="0" smtClean="0">
                <a:solidFill>
                  <a:schemeClr val="tx1"/>
                </a:solidFill>
              </a:rPr>
              <a:t>Males 43%</a:t>
            </a:r>
          </a:p>
          <a:p>
            <a:pPr eaLnBrk="1" fontAlgn="auto" hangingPunct="1">
              <a:spcAft>
                <a:spcPts val="0"/>
              </a:spcAft>
              <a:buClrTx/>
              <a:buFont typeface="Wingdings 2"/>
              <a:buChar char=""/>
              <a:defRPr/>
            </a:pPr>
            <a:r>
              <a:rPr lang="en-US" dirty="0" smtClean="0">
                <a:solidFill>
                  <a:schemeClr val="tx1"/>
                </a:solidFill>
              </a:rPr>
              <a:t>Females 57%</a:t>
            </a:r>
          </a:p>
          <a:p>
            <a:pPr eaLnBrk="1" fontAlgn="auto" hangingPunct="1">
              <a:spcAft>
                <a:spcPts val="0"/>
              </a:spcAft>
              <a:buClrTx/>
              <a:buFont typeface="Wingdings 2"/>
              <a:buChar char=""/>
              <a:defRPr/>
            </a:pPr>
            <a:endParaRPr lang="en-US" dirty="0" smtClean="0">
              <a:solidFill>
                <a:schemeClr val="tx1"/>
              </a:solidFill>
            </a:endParaRPr>
          </a:p>
          <a:p>
            <a:pPr eaLnBrk="1" fontAlgn="auto" hangingPunct="1">
              <a:spcAft>
                <a:spcPts val="0"/>
              </a:spcAft>
              <a:buClrTx/>
              <a:buFont typeface="Wingdings 2"/>
              <a:buChar char=""/>
              <a:defRPr/>
            </a:pPr>
            <a:r>
              <a:rPr lang="en-US" dirty="0" smtClean="0">
                <a:solidFill>
                  <a:schemeClr val="tx1"/>
                </a:solidFill>
              </a:rPr>
              <a:t>61%  have been cheated on</a:t>
            </a:r>
          </a:p>
          <a:p>
            <a:pPr eaLnBrk="1" fontAlgn="auto" hangingPunct="1">
              <a:spcAft>
                <a:spcPts val="0"/>
              </a:spcAft>
              <a:buClrTx/>
              <a:buFont typeface="Wingdings 2"/>
              <a:buChar char=""/>
              <a:defRPr/>
            </a:pPr>
            <a:r>
              <a:rPr lang="en-US" dirty="0" smtClean="0">
                <a:solidFill>
                  <a:schemeClr val="tx1"/>
                </a:solidFill>
              </a:rPr>
              <a:t>59%  have cheated on a partner</a:t>
            </a:r>
          </a:p>
          <a:p>
            <a:pPr eaLnBrk="1" fontAlgn="auto" hangingPunct="1">
              <a:spcAft>
                <a:spcPts val="0"/>
              </a:spcAft>
              <a:buClrTx/>
              <a:buFont typeface="Wingdings 2"/>
              <a:buChar char=""/>
              <a:defRPr/>
            </a:pPr>
            <a:r>
              <a:rPr lang="en-US" dirty="0" smtClean="0">
                <a:solidFill>
                  <a:schemeClr val="tx1"/>
                </a:solidFill>
              </a:rPr>
              <a:t>57 % have been a secret lover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Book Antiqua" pitchFamily="18" charset="0"/>
            </a:endParaRPr>
          </a:p>
        </p:txBody>
      </p:sp>
      <p:graphicFrame>
        <p:nvGraphicFramePr>
          <p:cNvPr id="1026" name="Object 1"/>
          <p:cNvGraphicFramePr>
            <a:graphicFrameLocks noChangeAspect="1"/>
          </p:cNvGraphicFramePr>
          <p:nvPr/>
        </p:nvGraphicFramePr>
        <p:xfrm>
          <a:off x="0" y="609600"/>
          <a:ext cx="9144000" cy="5676900"/>
        </p:xfrm>
        <a:graphic>
          <a:graphicData uri="http://schemas.openxmlformats.org/presentationml/2006/ole">
            <mc:AlternateContent xmlns:mc="http://schemas.openxmlformats.org/markup-compatibility/2006">
              <mc:Choice xmlns:v="urn:schemas-microsoft-com:vml" Requires="v">
                <p:oleObj spid="_x0000_s1028" name="Worksheet" r:id="rId4" imgW="5486400" imgH="2828849" progId="Excel.Sheet.8">
                  <p:embed/>
                </p:oleObj>
              </mc:Choice>
              <mc:Fallback>
                <p:oleObj name="Worksheet" r:id="rId4" imgW="5486400" imgH="2828849"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9600"/>
                        <a:ext cx="9144000" cy="567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5979</TotalTime>
  <Words>3911</Words>
  <Application>Microsoft Office PowerPoint</Application>
  <PresentationFormat>On-screen Show (4:3)</PresentationFormat>
  <Paragraphs>190</Paragraphs>
  <Slides>26</Slides>
  <Notes>26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7" baseType="lpstr">
      <vt:lpstr>Arial</vt:lpstr>
      <vt:lpstr>Franklin Gothic Medium</vt:lpstr>
      <vt:lpstr>Franklin Gothic Book</vt:lpstr>
      <vt:lpstr>Wingdings 2</vt:lpstr>
      <vt:lpstr>Calibri</vt:lpstr>
      <vt:lpstr>Arial Narrow</vt:lpstr>
      <vt:lpstr>Book Antiqua</vt:lpstr>
      <vt:lpstr>Wingdings</vt:lpstr>
      <vt:lpstr>Trek</vt:lpstr>
      <vt:lpstr>Worksheet</vt:lpstr>
      <vt:lpstr>Chart</vt:lpstr>
      <vt:lpstr>Who Cheats   and  Why?</vt:lpstr>
      <vt:lpstr>Internet Survey</vt:lpstr>
      <vt:lpstr>Evidence of Non-MonogAmy</vt:lpstr>
      <vt:lpstr>brain Chemistry of romantic love</vt:lpstr>
      <vt:lpstr>Pop Culture’s Impact on Cheating</vt:lpstr>
      <vt:lpstr>The Media’s courtship with cheaters</vt:lpstr>
      <vt:lpstr>The Media’s courtship with cheaters</vt:lpstr>
      <vt:lpstr>Cheating Survey Participants</vt:lpstr>
      <vt:lpstr>PowerPoint Presentation</vt:lpstr>
      <vt:lpstr>  What do you consider cheating? </vt:lpstr>
      <vt:lpstr>Top Cheating Activities</vt:lpstr>
      <vt:lpstr>PowerPoint Presentation</vt:lpstr>
      <vt:lpstr>PowerPoint Presentation</vt:lpstr>
      <vt:lpstr>PowerPoint Presentation</vt:lpstr>
      <vt:lpstr>Significant Findings </vt:lpstr>
      <vt:lpstr>Secret Lovers</vt:lpstr>
      <vt:lpstr>PowerPoint Presentation</vt:lpstr>
      <vt:lpstr>Secret Lover’s Mixed Emotions</vt:lpstr>
      <vt:lpstr>Potential Cheaters</vt:lpstr>
      <vt:lpstr>PowerPoint Presentation</vt:lpstr>
      <vt:lpstr>PowerPoint Presentation</vt:lpstr>
      <vt:lpstr>Combo Cheaters</vt:lpstr>
      <vt:lpstr>PowerPoint Presentation</vt:lpstr>
      <vt:lpstr>PowerPoint Presentation</vt:lpstr>
      <vt:lpstr>Cheating Has no Age Limit</vt:lpstr>
      <vt:lpstr>Male vs Female cheating Conclusions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Cheats and Why</dc:title>
  <dc:creator>Leanna</dc:creator>
  <cp:lastModifiedBy>User</cp:lastModifiedBy>
  <cp:revision>507</cp:revision>
  <dcterms:created xsi:type="dcterms:W3CDTF">2010-03-05T15:40:33Z</dcterms:created>
  <dcterms:modified xsi:type="dcterms:W3CDTF">2013-04-23T16:43:13Z</dcterms:modified>
</cp:coreProperties>
</file>